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318" r:id="rId3"/>
    <p:sldId id="319" r:id="rId4"/>
    <p:sldId id="360" r:id="rId5"/>
    <p:sldId id="364" r:id="rId6"/>
    <p:sldId id="361" r:id="rId7"/>
    <p:sldId id="386" r:id="rId8"/>
    <p:sldId id="362" r:id="rId9"/>
    <p:sldId id="366" r:id="rId10"/>
    <p:sldId id="365" r:id="rId11"/>
    <p:sldId id="367" r:id="rId12"/>
    <p:sldId id="368" r:id="rId13"/>
    <p:sldId id="370" r:id="rId14"/>
    <p:sldId id="374" r:id="rId15"/>
    <p:sldId id="371" r:id="rId16"/>
    <p:sldId id="372" r:id="rId17"/>
    <p:sldId id="405" r:id="rId18"/>
    <p:sldId id="375" r:id="rId19"/>
    <p:sldId id="377" r:id="rId20"/>
    <p:sldId id="378" r:id="rId21"/>
    <p:sldId id="429" r:id="rId22"/>
    <p:sldId id="381" r:id="rId23"/>
    <p:sldId id="422" r:id="rId24"/>
    <p:sldId id="424" r:id="rId25"/>
    <p:sldId id="430" r:id="rId26"/>
    <p:sldId id="421" r:id="rId27"/>
    <p:sldId id="426" r:id="rId28"/>
    <p:sldId id="425" r:id="rId29"/>
    <p:sldId id="431" r:id="rId30"/>
    <p:sldId id="298" r:id="rId31"/>
    <p:sldId id="380" r:id="rId32"/>
    <p:sldId id="395" r:id="rId33"/>
    <p:sldId id="396" r:id="rId34"/>
    <p:sldId id="397" r:id="rId35"/>
    <p:sldId id="398" r:id="rId36"/>
    <p:sldId id="259" r:id="rId37"/>
    <p:sldId id="399" r:id="rId38"/>
    <p:sldId id="387" r:id="rId39"/>
    <p:sldId id="268" r:id="rId40"/>
    <p:sldId id="401" r:id="rId41"/>
    <p:sldId id="315" r:id="rId42"/>
    <p:sldId id="267" r:id="rId43"/>
    <p:sldId id="404" r:id="rId44"/>
    <p:sldId id="410" r:id="rId45"/>
    <p:sldId id="333" r:id="rId46"/>
    <p:sldId id="272" r:id="rId47"/>
    <p:sldId id="334" r:id="rId48"/>
    <p:sldId id="407" r:id="rId49"/>
    <p:sldId id="406" r:id="rId50"/>
    <p:sldId id="408" r:id="rId51"/>
    <p:sldId id="283" r:id="rId52"/>
    <p:sldId id="409" r:id="rId53"/>
    <p:sldId id="279" r:id="rId54"/>
    <p:sldId id="282" r:id="rId55"/>
    <p:sldId id="281" r:id="rId56"/>
    <p:sldId id="412" r:id="rId57"/>
    <p:sldId id="402" r:id="rId58"/>
    <p:sldId id="414" r:id="rId59"/>
    <p:sldId id="320" r:id="rId60"/>
    <p:sldId id="415" r:id="rId61"/>
    <p:sldId id="323" r:id="rId62"/>
    <p:sldId id="418" r:id="rId63"/>
    <p:sldId id="322" r:id="rId64"/>
    <p:sldId id="284" r:id="rId65"/>
    <p:sldId id="289" r:id="rId66"/>
    <p:sldId id="337" r:id="rId67"/>
    <p:sldId id="288" r:id="rId68"/>
    <p:sldId id="420" r:id="rId69"/>
    <p:sldId id="285" r:id="rId70"/>
    <p:sldId id="417" r:id="rId71"/>
    <p:sldId id="419" r:id="rId72"/>
    <p:sldId id="293" r:id="rId73"/>
    <p:sldId id="428" r:id="rId74"/>
    <p:sldId id="432" r:id="rId75"/>
    <p:sldId id="347" r:id="rId76"/>
    <p:sldId id="433" r:id="rId77"/>
    <p:sldId id="434" r:id="rId78"/>
    <p:sldId id="435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9B738-64D6-4481-88E1-31AC54C8624D}" type="datetimeFigureOut">
              <a:rPr lang="uk-UA" smtClean="0"/>
              <a:t>04.02.2020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5D242-9CBE-4468-8EF4-985A7508B3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67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5D242-9CBE-4468-8EF4-985A7508B352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388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2400" cy="1470025"/>
          </a:xfrm>
        </p:spPr>
        <p:txBody>
          <a:bodyPr/>
          <a:lstStyle/>
          <a:p>
            <a:r>
              <a:rPr lang="uk-UA" dirty="0" err="1" smtClean="0"/>
              <a:t>Рефлексотерапія</a:t>
            </a:r>
            <a:r>
              <a:rPr lang="uk-UA" dirty="0" smtClean="0"/>
              <a:t>. </a:t>
            </a:r>
            <a:br>
              <a:rPr lang="uk-UA" dirty="0" smtClean="0"/>
            </a:br>
            <a:r>
              <a:rPr lang="uk-UA" dirty="0" smtClean="0"/>
              <a:t>Су Джок - терапія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err="1" smtClean="0"/>
              <a:t>Джугостран</a:t>
            </a:r>
            <a:r>
              <a:rPr lang="uk-UA" dirty="0" smtClean="0"/>
              <a:t> М.В.</a:t>
            </a:r>
          </a:p>
          <a:p>
            <a:r>
              <a:rPr lang="uk-UA" dirty="0" smtClean="0"/>
              <a:t>Херсон 2020 рік.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872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136" y="1547193"/>
            <a:ext cx="3438760" cy="489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з  </a:t>
            </a: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1979 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року </a:t>
            </a:r>
            <a:r>
              <a:rPr lang="ru-RU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під</a:t>
            </a:r>
            <a:r>
              <a:rPr lang="ru-RU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керівництвом</a:t>
            </a:r>
            <a:r>
              <a:rPr lang="ru-RU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Мачерет</a:t>
            </a:r>
            <a:r>
              <a:rPr lang="ru-RU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Є.Л. - доктор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медичних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наук,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професор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, член-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кореспондент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АМН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України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endParaRPr lang="ru-RU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err="1" smtClean="0">
                <a:solidFill>
                  <a:prstClr val="black"/>
                </a:solidFill>
                <a:ea typeface="Calibri"/>
                <a:cs typeface="Times New Roman"/>
              </a:rPr>
              <a:t>академік</a:t>
            </a: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АН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Вищої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школи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ea typeface="Calibri"/>
                <a:cs typeface="Times New Roman"/>
              </a:rPr>
              <a:t>України</a:t>
            </a: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sz="1600" dirty="0" err="1" smtClean="0">
                <a:solidFill>
                  <a:prstClr val="black"/>
                </a:solidFill>
                <a:ea typeface="Calibri"/>
                <a:cs typeface="Times New Roman"/>
              </a:rPr>
              <a:t>професор</a:t>
            </a: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Тяньцзінського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коледжу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традиційної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китайської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медицини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, Президент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Української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академії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традиційної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східної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медицини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і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культури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Почеснийпрезидент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Української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асоціації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акупунктури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і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лазеротерапії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до 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2011 р. -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завідувач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кафедри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неврології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і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рефлексотерапії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Національної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медичної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академії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післядипломної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освіти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імені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black"/>
                </a:solidFill>
                <a:ea typeface="Calibri"/>
                <a:cs typeface="Times New Roman"/>
              </a:rPr>
              <a:t>П.Л.Шупика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,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48"/>
            <a:ext cx="173733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87075" y="4494604"/>
            <a:ext cx="4552505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prstClr val="black"/>
                </a:solidFill>
                <a:ea typeface="Calibri"/>
                <a:cs typeface="Times New Roman"/>
              </a:rPr>
              <a:t>На </a:t>
            </a:r>
            <a:r>
              <a:rPr lang="ru-RU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сьогодні</a:t>
            </a:r>
            <a:r>
              <a:rPr lang="ru-RU" b="1" dirty="0" smtClean="0">
                <a:solidFill>
                  <a:prstClr val="black"/>
                </a:solidFill>
                <a:ea typeface="Calibri"/>
                <a:cs typeface="Times New Roman"/>
              </a:rPr>
              <a:t> 1700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наукових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prstClr val="black"/>
                </a:solidFill>
                <a:ea typeface="Calibri"/>
                <a:cs typeface="Times New Roman"/>
              </a:rPr>
              <a:t>робот 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у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провідних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журналах </a:t>
            </a:r>
            <a:r>
              <a:rPr lang="ru-RU" b="1" dirty="0" smtClean="0">
                <a:solidFill>
                  <a:prstClr val="black"/>
                </a:solidFill>
                <a:ea typeface="Calibri"/>
                <a:cs typeface="Times New Roman"/>
              </a:rPr>
              <a:t>в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країнах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Європи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, США та в </a:t>
            </a:r>
            <a:r>
              <a:rPr lang="ru-RU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Китаї</a:t>
            </a:r>
            <a:r>
              <a:rPr lang="ru-RU" b="1" dirty="0" smtClean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опубліковано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19 </a:t>
            </a:r>
            <a:r>
              <a:rPr lang="ru-RU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монографій</a:t>
            </a:r>
            <a:r>
              <a:rPr lang="ru-RU" b="1" dirty="0" smtClean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15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учбових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посібників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понад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60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методичних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рекомендацій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авторських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посвідчень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і </a:t>
            </a:r>
            <a:r>
              <a:rPr lang="ru-RU" b="1" dirty="0" err="1">
                <a:solidFill>
                  <a:prstClr val="black"/>
                </a:solidFill>
                <a:ea typeface="Calibri"/>
                <a:cs typeface="Times New Roman"/>
              </a:rPr>
              <a:t>патентів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 - 31</a:t>
            </a: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99032" y="2852936"/>
            <a:ext cx="5328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dirty="0" smtClean="0"/>
              <a:t>В </a:t>
            </a:r>
            <a:r>
              <a:rPr lang="uk-UA" sz="2400" dirty="0"/>
              <a:t>Україні </a:t>
            </a:r>
            <a:r>
              <a:rPr lang="uk-UA" sz="2400" dirty="0" smtClean="0"/>
              <a:t> проводилися науково-експериментальні   </a:t>
            </a:r>
            <a:r>
              <a:rPr lang="uk-UA" sz="2400" dirty="0"/>
              <a:t>та   клінічні дослідження механізмів дії </a:t>
            </a:r>
            <a:r>
              <a:rPr lang="uk-UA" sz="2400" dirty="0" err="1" smtClean="0"/>
              <a:t>рефлексотерапії</a:t>
            </a:r>
            <a:endParaRPr lang="uk-UA" dirty="0"/>
          </a:p>
        </p:txBody>
      </p:sp>
      <p:pic>
        <p:nvPicPr>
          <p:cNvPr id="9" name="Picture 4" descr="C:\Users\Папа и мама\Downloads\завантаження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162" y="260648"/>
            <a:ext cx="3240894" cy="24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55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1998" y="764704"/>
            <a:ext cx="41357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prstClr val="black"/>
                </a:solidFill>
              </a:rPr>
              <a:t>Протоколи </a:t>
            </a:r>
            <a:r>
              <a:rPr lang="uk-UA" sz="2400" dirty="0">
                <a:solidFill>
                  <a:prstClr val="black"/>
                </a:solidFill>
              </a:rPr>
              <a:t>лікування методами </a:t>
            </a:r>
            <a:r>
              <a:rPr lang="uk-UA" sz="2400" dirty="0" err="1" smtClean="0">
                <a:solidFill>
                  <a:prstClr val="black"/>
                </a:solidFill>
              </a:rPr>
              <a:t>рефлексотерапії</a:t>
            </a:r>
            <a:r>
              <a:rPr lang="uk-UA" sz="2400" dirty="0" smtClean="0">
                <a:solidFill>
                  <a:prstClr val="black"/>
                </a:solidFill>
              </a:rPr>
              <a:t> </a:t>
            </a:r>
            <a:r>
              <a:rPr lang="uk-UA" sz="2400" dirty="0" err="1">
                <a:solidFill>
                  <a:prstClr val="black"/>
                </a:solidFill>
              </a:rPr>
              <a:t>вертеброгенних</a:t>
            </a:r>
            <a:r>
              <a:rPr lang="uk-UA" sz="2400" dirty="0">
                <a:solidFill>
                  <a:prstClr val="black"/>
                </a:solidFill>
              </a:rPr>
              <a:t> захворювань нервової системи та невропатії лицевого </a:t>
            </a:r>
            <a:r>
              <a:rPr lang="uk-UA" sz="2400" dirty="0" smtClean="0">
                <a:solidFill>
                  <a:prstClr val="black"/>
                </a:solidFill>
              </a:rPr>
              <a:t>нерву </a:t>
            </a:r>
            <a:r>
              <a:rPr lang="ru-RU" sz="2400" dirty="0" err="1">
                <a:solidFill>
                  <a:prstClr val="black"/>
                </a:solidFill>
              </a:rPr>
              <a:t>б</a:t>
            </a:r>
            <a:r>
              <a:rPr lang="ru-RU" sz="2400" dirty="0" err="1" smtClean="0">
                <a:solidFill>
                  <a:prstClr val="black"/>
                </a:solidFill>
              </a:rPr>
              <a:t>ули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оновлені</a:t>
            </a:r>
            <a:r>
              <a:rPr lang="ru-RU" sz="2400" dirty="0" smtClean="0">
                <a:solidFill>
                  <a:prstClr val="black"/>
                </a:solidFill>
              </a:rPr>
              <a:t> та  </a:t>
            </a:r>
            <a:r>
              <a:rPr lang="ru-RU" sz="2400" dirty="0" err="1" smtClean="0">
                <a:solidFill>
                  <a:prstClr val="black"/>
                </a:solidFill>
              </a:rPr>
              <a:t>затверджені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у МОЗ </a:t>
            </a:r>
            <a:r>
              <a:rPr lang="ru-RU" sz="2400" dirty="0" err="1">
                <a:solidFill>
                  <a:prstClr val="black"/>
                </a:solidFill>
              </a:rPr>
              <a:t>України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 у </a:t>
            </a:r>
            <a:r>
              <a:rPr lang="ru-RU" sz="2400" dirty="0">
                <a:solidFill>
                  <a:prstClr val="black"/>
                </a:solidFill>
              </a:rPr>
              <a:t>2010 </a:t>
            </a:r>
            <a:r>
              <a:rPr lang="ru-RU" sz="2400" dirty="0" err="1">
                <a:solidFill>
                  <a:prstClr val="black"/>
                </a:solidFill>
              </a:rPr>
              <a:t>році</a:t>
            </a:r>
            <a:r>
              <a:rPr lang="ru-RU" sz="2400" dirty="0">
                <a:solidFill>
                  <a:prstClr val="black"/>
                </a:solidFill>
              </a:rPr>
              <a:t> (Наказ №475 </a:t>
            </a:r>
            <a:r>
              <a:rPr lang="ru-RU" sz="2400" dirty="0" err="1">
                <a:solidFill>
                  <a:prstClr val="black"/>
                </a:solidFill>
              </a:rPr>
              <a:t>від</a:t>
            </a:r>
            <a:r>
              <a:rPr lang="ru-RU" sz="2400" dirty="0">
                <a:solidFill>
                  <a:prstClr val="black"/>
                </a:solidFill>
              </a:rPr>
              <a:t> 21.06.2010). </a:t>
            </a:r>
            <a:endParaRPr lang="uk-UA" sz="24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3\Desktop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24358"/>
          <a:stretch/>
        </p:blipFill>
        <p:spPr bwMode="auto">
          <a:xfrm>
            <a:off x="971600" y="1062073"/>
            <a:ext cx="324414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42440" y="4413010"/>
            <a:ext cx="36004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Сьогодні</a:t>
            </a:r>
            <a:r>
              <a:rPr lang="ru-RU" sz="2400" dirty="0"/>
              <a:t> акупунктура  </a:t>
            </a:r>
            <a:r>
              <a:rPr lang="ru-RU" sz="2400" dirty="0" err="1"/>
              <a:t>впроваджена</a:t>
            </a:r>
            <a:r>
              <a:rPr lang="ru-RU" sz="2400" dirty="0"/>
              <a:t> у </a:t>
            </a:r>
            <a:r>
              <a:rPr lang="ru-RU" sz="2400" dirty="0" err="1"/>
              <a:t>страхову</a:t>
            </a:r>
            <a:r>
              <a:rPr lang="ru-RU" sz="2400" dirty="0"/>
              <a:t> медицину у </a:t>
            </a:r>
            <a:r>
              <a:rPr lang="ru-RU" sz="2400" dirty="0" err="1"/>
              <a:t>ряді</a:t>
            </a:r>
            <a:r>
              <a:rPr lang="ru-RU" sz="2400" dirty="0"/>
              <a:t> </a:t>
            </a:r>
            <a:r>
              <a:rPr lang="ru-RU" sz="2400" dirty="0" err="1"/>
              <a:t>країн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1626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6176" y="857498"/>
            <a:ext cx="26642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З арсеналу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сучасної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рефлексотерапії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найчастіше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використовують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корпоральну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класичну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голкотерапію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(акупунктуру),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аурікулярну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терапію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скальптерапію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лазеропунктуру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. </a:t>
            </a:r>
            <a:endParaRPr lang="uk-UA" sz="2400" dirty="0">
              <a:solidFill>
                <a:prstClr val="black"/>
              </a:solidFill>
            </a:endParaRPr>
          </a:p>
        </p:txBody>
      </p:sp>
      <p:pic>
        <p:nvPicPr>
          <p:cNvPr id="3" name="Picture 9" descr="C:\Users\3\Desktop\Новая папка (3)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6" y="332656"/>
            <a:ext cx="417646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3\Desktop\Новая папка (3)\images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16" y="1973705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3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89829"/>
            <a:ext cx="3799581" cy="18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3\Desktop\Новая папка (3)\images (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16" y="4653136"/>
            <a:ext cx="2502384" cy="177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81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Папа и мама\Documents\aculife-hand-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980" y="501699"/>
            <a:ext cx="3672408" cy="275430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940152" y="529548"/>
            <a:ext cx="28131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Останнім часом </a:t>
            </a:r>
            <a:endParaRPr lang="uk-UA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smtClean="0"/>
              <a:t>на </a:t>
            </a:r>
            <a:r>
              <a:rPr lang="uk-UA" sz="2400" dirty="0"/>
              <a:t>основі сучасних досягнень клінічної практики</a:t>
            </a:r>
            <a:r>
              <a:rPr lang="uk-UA" sz="2400" dirty="0" smtClean="0"/>
              <a:t>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smtClean="0"/>
              <a:t>використовуючи </a:t>
            </a:r>
            <a:r>
              <a:rPr lang="uk-UA" sz="2400" dirty="0"/>
              <a:t>сучасні технічні засоби</a:t>
            </a:r>
            <a:r>
              <a:rPr lang="uk-UA" sz="2400" dirty="0" smtClean="0"/>
              <a:t>,</a:t>
            </a:r>
          </a:p>
          <a:p>
            <a:r>
              <a:rPr lang="uk-UA" sz="2400" b="1" dirty="0" err="1" smtClean="0"/>
              <a:t>рефлексотерапія</a:t>
            </a:r>
            <a:r>
              <a:rPr lang="uk-UA" sz="2400" b="1" dirty="0" smtClean="0"/>
              <a:t> </a:t>
            </a:r>
            <a:r>
              <a:rPr lang="uk-UA" sz="2400" b="1" dirty="0"/>
              <a:t>далеко вийшла за межі простого повторення </a:t>
            </a:r>
            <a:r>
              <a:rPr lang="uk-UA" sz="2400" b="1" dirty="0" smtClean="0"/>
              <a:t>давніх рецептів.</a:t>
            </a:r>
            <a:endParaRPr lang="uk-UA" sz="2400" b="1" dirty="0"/>
          </a:p>
        </p:txBody>
      </p:sp>
      <p:pic>
        <p:nvPicPr>
          <p:cNvPr id="7" name="Picture 7" descr="C:\Users\3\Desktop\Новая папка (3)\unnam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1"/>
          <a:stretch/>
        </p:blipFill>
        <p:spPr bwMode="auto">
          <a:xfrm>
            <a:off x="1522708" y="3414043"/>
            <a:ext cx="3661679" cy="293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26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9905" y="1935836"/>
            <a:ext cx="457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sz="2400" dirty="0" err="1">
                <a:solidFill>
                  <a:prstClr val="black"/>
                </a:solidFill>
              </a:rPr>
              <a:t>Магніто-лазерне</a:t>
            </a:r>
            <a:r>
              <a:rPr lang="uk-UA" sz="2400" dirty="0">
                <a:solidFill>
                  <a:prstClr val="black"/>
                </a:solidFill>
              </a:rPr>
              <a:t> </a:t>
            </a:r>
            <a:r>
              <a:rPr lang="uk-UA" sz="2400" dirty="0" smtClean="0">
                <a:solidFill>
                  <a:prstClr val="black"/>
                </a:solidFill>
              </a:rPr>
              <a:t>лікування.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err="1" smtClean="0">
                <a:solidFill>
                  <a:prstClr val="black"/>
                </a:solidFill>
              </a:rPr>
              <a:t>Магнітопунктура</a:t>
            </a:r>
            <a:r>
              <a:rPr lang="uk-UA" sz="2400" dirty="0" smtClean="0">
                <a:solidFill>
                  <a:prstClr val="black"/>
                </a:solidFill>
              </a:rPr>
              <a:t>  (магнітотерапія</a:t>
            </a:r>
            <a:r>
              <a:rPr lang="uk-UA" sz="2400" dirty="0">
                <a:solidFill>
                  <a:prstClr val="black"/>
                </a:solidFill>
              </a:rPr>
              <a:t>). </a:t>
            </a:r>
            <a:endParaRPr lang="uk-UA" sz="24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err="1" smtClean="0">
                <a:solidFill>
                  <a:prstClr val="black"/>
                </a:solidFill>
              </a:rPr>
              <a:t>Гелиопунктура</a:t>
            </a:r>
            <a:r>
              <a:rPr lang="uk-UA" sz="2400" dirty="0" smtClean="0">
                <a:solidFill>
                  <a:prstClr val="black"/>
                </a:solidFill>
              </a:rPr>
              <a:t> </a:t>
            </a:r>
            <a:r>
              <a:rPr lang="uk-UA" sz="2400" dirty="0">
                <a:solidFill>
                  <a:prstClr val="black"/>
                </a:solidFill>
              </a:rPr>
              <a:t>(інфрачервоне опромінення в області точок акупунктури</a:t>
            </a:r>
            <a:r>
              <a:rPr lang="uk-UA" sz="2400" dirty="0" smtClean="0">
                <a:solidFill>
                  <a:prstClr val="black"/>
                </a:solidFill>
              </a:rPr>
              <a:t>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err="1" smtClean="0">
                <a:solidFill>
                  <a:prstClr val="black"/>
                </a:solidFill>
              </a:rPr>
              <a:t>Фармакоакупунктура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(</a:t>
            </a:r>
            <a:r>
              <a:rPr lang="ru-RU" sz="2400" dirty="0" err="1">
                <a:solidFill>
                  <a:prstClr val="black"/>
                </a:solidFill>
              </a:rPr>
              <a:t>введення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лікарських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препаратів</a:t>
            </a:r>
            <a:r>
              <a:rPr lang="ru-RU" sz="2400" dirty="0">
                <a:solidFill>
                  <a:prstClr val="black"/>
                </a:solidFill>
              </a:rPr>
              <a:t> через точки </a:t>
            </a:r>
            <a:r>
              <a:rPr lang="ru-RU" sz="2400" dirty="0" err="1">
                <a:solidFill>
                  <a:prstClr val="black"/>
                </a:solidFill>
              </a:rPr>
              <a:t>акупунктури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ін'єкційна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рефлексотерапія</a:t>
            </a:r>
            <a:r>
              <a:rPr lang="ru-RU" sz="2400" dirty="0" smtClean="0">
                <a:solidFill>
                  <a:prstClr val="black"/>
                </a:solidFill>
              </a:rPr>
              <a:t>)</a:t>
            </a:r>
            <a:endParaRPr lang="uk-UA" sz="2400" dirty="0" smtClean="0">
              <a:solidFill>
                <a:prstClr val="black"/>
              </a:solidFill>
            </a:endParaRPr>
          </a:p>
        </p:txBody>
      </p:sp>
      <p:pic>
        <p:nvPicPr>
          <p:cNvPr id="13314" name="Picture 2" descr="C:\Users\3\Desktop\Новая папка\images 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20" y="4365104"/>
            <a:ext cx="2966550" cy="19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3\Desktop\Новая папка\Без названия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2999903" cy="160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3\Desktop\Новая папка\Без названия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2927117" cy="19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9905" y="4046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 smtClean="0"/>
              <a:t>СУЧАСНА РЕФЛЕКСОТЕРАПІЯ </a:t>
            </a:r>
            <a:r>
              <a:rPr lang="uk-UA" sz="2000" dirty="0"/>
              <a:t>ВКЛЮЧАЄ В СЕБЕ БАГАТО МЕТОДІВ, ЩО ВІДРІЗНЯЮТЬСЯ ЯКІСТЮ ПОДРАЗНИКІВ АКУПУНКТУРНИХ ТОЧОК. </a:t>
            </a:r>
          </a:p>
        </p:txBody>
      </p:sp>
    </p:spTree>
    <p:extLst>
      <p:ext uri="{BB962C8B-B14F-4D97-AF65-F5344CB8AC3E}">
        <p14:creationId xmlns:p14="http://schemas.microsoft.com/office/powerpoint/2010/main" val="368352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3\Desktop\Новая папка (3)\Без названи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0" y="2492896"/>
            <a:ext cx="3323206" cy="221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2248" y="4835009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prstClr val="black"/>
                </a:solidFill>
              </a:rPr>
              <a:t>ПОШИРЕНІ </a:t>
            </a:r>
          </a:p>
          <a:p>
            <a:r>
              <a:rPr lang="uk-UA" sz="2400" dirty="0" smtClean="0">
                <a:solidFill>
                  <a:prstClr val="black"/>
                </a:solidFill>
              </a:rPr>
              <a:t>КРІОПУНКТУРИ</a:t>
            </a:r>
            <a:r>
              <a:rPr lang="uk-UA" sz="2400" dirty="0">
                <a:solidFill>
                  <a:prstClr val="black"/>
                </a:solidFill>
              </a:rPr>
              <a:t>, ТЕРМОПУНКТУРА, </a:t>
            </a:r>
            <a:endParaRPr lang="uk-UA" sz="2400" dirty="0" smtClean="0">
              <a:solidFill>
                <a:prstClr val="black"/>
              </a:solidFill>
            </a:endParaRPr>
          </a:p>
          <a:p>
            <a:r>
              <a:rPr lang="uk-UA" sz="2400" dirty="0" smtClean="0">
                <a:solidFill>
                  <a:prstClr val="black"/>
                </a:solidFill>
              </a:rPr>
              <a:t>КВЧ </a:t>
            </a:r>
            <a:r>
              <a:rPr lang="uk-UA" sz="2400" dirty="0">
                <a:solidFill>
                  <a:prstClr val="black"/>
                </a:solidFill>
              </a:rPr>
              <a:t>- </a:t>
            </a:r>
            <a:r>
              <a:rPr lang="uk-UA" sz="2400" dirty="0" smtClean="0">
                <a:solidFill>
                  <a:prstClr val="black"/>
                </a:solidFill>
              </a:rPr>
              <a:t>ПУНКТУРА</a:t>
            </a:r>
            <a:endParaRPr lang="uk-UA" sz="2400" dirty="0">
              <a:solidFill>
                <a:prstClr val="black"/>
              </a:solidFill>
            </a:endParaRPr>
          </a:p>
        </p:txBody>
      </p:sp>
      <p:pic>
        <p:nvPicPr>
          <p:cNvPr id="8" name="Picture 3" descr="C:\Users\3\Desktop\Новая папка (3)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48" y="288113"/>
            <a:ext cx="3333688" cy="20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866" y="503039"/>
            <a:ext cx="3973501" cy="26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016" y="3496181"/>
            <a:ext cx="41186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prstClr val="black"/>
                </a:solidFill>
              </a:rPr>
              <a:t>Електроакупунктура</a:t>
            </a:r>
            <a:r>
              <a:rPr lang="ru-RU" sz="2400" dirty="0">
                <a:solidFill>
                  <a:prstClr val="black"/>
                </a:solidFill>
              </a:rPr>
              <a:t> – метод </a:t>
            </a:r>
            <a:r>
              <a:rPr lang="ru-RU" sz="2400" dirty="0" err="1">
                <a:solidFill>
                  <a:prstClr val="black"/>
                </a:solidFill>
              </a:rPr>
              <a:t>більш</a:t>
            </a:r>
            <a:r>
              <a:rPr lang="ru-RU" sz="2400" dirty="0">
                <a:solidFill>
                  <a:prstClr val="black"/>
                </a:solidFill>
              </a:rPr>
              <a:t> активного </a:t>
            </a:r>
            <a:r>
              <a:rPr lang="ru-RU" sz="2400" dirty="0" err="1">
                <a:solidFill>
                  <a:prstClr val="black"/>
                </a:solidFill>
              </a:rPr>
              <a:t>впливу</a:t>
            </a:r>
            <a:r>
              <a:rPr lang="ru-RU" sz="2400" dirty="0">
                <a:solidFill>
                  <a:prstClr val="black"/>
                </a:solidFill>
              </a:rPr>
              <a:t> на точки </a:t>
            </a:r>
            <a:r>
              <a:rPr lang="ru-RU" sz="2400" dirty="0" err="1">
                <a:solidFill>
                  <a:prstClr val="black"/>
                </a:solidFill>
              </a:rPr>
              <a:t>акупунктури</a:t>
            </a:r>
            <a:r>
              <a:rPr lang="ru-RU" sz="2400" dirty="0">
                <a:solidFill>
                  <a:prstClr val="black"/>
                </a:solidFill>
              </a:rPr>
              <a:t>, коли на </a:t>
            </a:r>
            <a:r>
              <a:rPr lang="ru-RU" sz="2400" dirty="0" err="1">
                <a:solidFill>
                  <a:prstClr val="black"/>
                </a:solidFill>
              </a:rPr>
              <a:t>поставлені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голки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приєднується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клеми</a:t>
            </a:r>
            <a:r>
              <a:rPr lang="ru-RU" sz="2400" dirty="0">
                <a:solidFill>
                  <a:prstClr val="black"/>
                </a:solidFill>
              </a:rPr>
              <a:t> з </a:t>
            </a:r>
            <a:r>
              <a:rPr lang="ru-RU" sz="2400" dirty="0" err="1">
                <a:solidFill>
                  <a:prstClr val="black"/>
                </a:solidFill>
              </a:rPr>
              <a:t>мікрострумами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змінними</a:t>
            </a:r>
            <a:r>
              <a:rPr lang="ru-RU" sz="2400" dirty="0">
                <a:solidFill>
                  <a:prstClr val="black"/>
                </a:solidFill>
              </a:rPr>
              <a:t> і </a:t>
            </a:r>
            <a:r>
              <a:rPr lang="ru-RU" sz="2400" dirty="0" err="1">
                <a:solidFill>
                  <a:prstClr val="black"/>
                </a:solidFill>
              </a:rPr>
              <a:t>постійними</a:t>
            </a:r>
            <a:r>
              <a:rPr lang="ru-RU" sz="2400" dirty="0">
                <a:solidFill>
                  <a:prstClr val="black"/>
                </a:solidFill>
              </a:rPr>
              <a:t>.</a:t>
            </a:r>
            <a:endParaRPr lang="uk-UA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06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3\Desktop\Новая папка (3)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82" y="4581128"/>
            <a:ext cx="5688632" cy="160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3\Desktop\Новая папка (3)\images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641399" cy="22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990" y="3088102"/>
            <a:ext cx="4799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/>
              <a:t>Вакуум-прессопунктура</a:t>
            </a:r>
            <a:r>
              <a:rPr lang="uk-UA" sz="2400" dirty="0"/>
              <a:t> (</a:t>
            </a:r>
            <a:r>
              <a:rPr lang="uk-UA" sz="2400" dirty="0" err="1"/>
              <a:t>вакуумтерапия</a:t>
            </a:r>
            <a:r>
              <a:rPr lang="uk-UA" sz="2400" dirty="0"/>
              <a:t>, </a:t>
            </a:r>
            <a:r>
              <a:rPr lang="uk-UA" sz="2400" dirty="0" err="1"/>
              <a:t>баночний</a:t>
            </a:r>
            <a:r>
              <a:rPr lang="uk-UA" sz="2400" dirty="0"/>
              <a:t> масаж)</a:t>
            </a:r>
          </a:p>
          <a:p>
            <a:r>
              <a:rPr lang="uk-UA" sz="2400" dirty="0" err="1" smtClean="0"/>
              <a:t>Вакуумпунктура</a:t>
            </a:r>
            <a:endParaRPr lang="uk-UA" sz="2400" dirty="0"/>
          </a:p>
        </p:txBody>
      </p:sp>
      <p:pic>
        <p:nvPicPr>
          <p:cNvPr id="5" name="Picture 2" descr="C:\Users\3\Desktop\Новая папка (3)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18691"/>
            <a:ext cx="3403744" cy="226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3\Desktop\Новая папка (2)\47056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00" y="3106197"/>
            <a:ext cx="2540156" cy="19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90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68144" y="1159051"/>
            <a:ext cx="2891048" cy="4043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Крім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лікувально-реабілітаційного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рефлексотерапія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має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величезне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профілактичне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значення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:</a:t>
            </a:r>
            <a:endParaRPr lang="ru-RU" sz="24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точковий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масаж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поверхнева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голко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аплікація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.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6" name="Picture 5" descr="C:\Users\3\Desktop\Новая папка\images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5" y="908720"/>
            <a:ext cx="49685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492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404664"/>
            <a:ext cx="72008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err="1">
                <a:solidFill>
                  <a:prstClr val="black"/>
                </a:solidFill>
              </a:rPr>
              <a:t>Рефлексотерапія</a:t>
            </a:r>
            <a:r>
              <a:rPr lang="uk-UA" sz="2000" b="1" dirty="0">
                <a:solidFill>
                  <a:prstClr val="black"/>
                </a:solidFill>
              </a:rPr>
              <a:t> пропонує успішне лікування таких захворювань: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prstClr val="black"/>
                </a:solidFill>
              </a:rPr>
              <a:t>захворювання суглобів</a:t>
            </a:r>
            <a:r>
              <a:rPr lang="uk-UA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>
                <a:solidFill>
                  <a:prstClr val="black"/>
                </a:solidFill>
              </a:rPr>
              <a:t>артроз, </a:t>
            </a:r>
            <a:r>
              <a:rPr lang="ru-RU" sz="2000" b="1" dirty="0" err="1">
                <a:solidFill>
                  <a:prstClr val="black"/>
                </a:solidFill>
              </a:rPr>
              <a:t>коксартроз</a:t>
            </a:r>
            <a:r>
              <a:rPr lang="ru-RU" sz="2000" b="1" dirty="0">
                <a:solidFill>
                  <a:prstClr val="black"/>
                </a:solidFill>
              </a:rPr>
              <a:t> (артроз </a:t>
            </a:r>
            <a:r>
              <a:rPr lang="ru-RU" sz="2000" b="1" dirty="0" err="1">
                <a:solidFill>
                  <a:prstClr val="black"/>
                </a:solidFill>
              </a:rPr>
              <a:t>тазостегнового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суглоба</a:t>
            </a:r>
            <a:r>
              <a:rPr lang="ru-RU" sz="2000" b="1" dirty="0" smtClean="0">
                <a:solidFill>
                  <a:prstClr val="black"/>
                </a:solidFill>
              </a:rPr>
              <a:t>); </a:t>
            </a:r>
            <a:r>
              <a:rPr lang="uk-UA" sz="2000" b="1" dirty="0" smtClean="0">
                <a:solidFill>
                  <a:prstClr val="black"/>
                </a:solidFill>
              </a:rPr>
              <a:t>лікування </a:t>
            </a:r>
            <a:r>
              <a:rPr lang="uk-UA" sz="2000" b="1" dirty="0">
                <a:solidFill>
                  <a:prstClr val="black"/>
                </a:solidFill>
              </a:rPr>
              <a:t>хребта </a:t>
            </a:r>
            <a:r>
              <a:rPr lang="uk-UA" sz="2000" b="1" dirty="0" smtClean="0">
                <a:solidFill>
                  <a:prstClr val="black"/>
                </a:solidFill>
              </a:rPr>
              <a:t>(остеохондроз),  </a:t>
            </a:r>
            <a:r>
              <a:rPr lang="ru-RU" sz="2000" b="1" dirty="0" err="1">
                <a:solidFill>
                  <a:prstClr val="black"/>
                </a:solidFill>
              </a:rPr>
              <a:t>больовий</a:t>
            </a:r>
            <a:r>
              <a:rPr lang="ru-RU" sz="2000" b="1" dirty="0">
                <a:solidFill>
                  <a:prstClr val="black"/>
                </a:solidFill>
              </a:rPr>
              <a:t> синдром при переломах і </a:t>
            </a:r>
            <a:r>
              <a:rPr lang="ru-RU" sz="2000" b="1" dirty="0" err="1">
                <a:solidFill>
                  <a:prstClr val="black"/>
                </a:solidFill>
              </a:rPr>
              <a:t>тріщинах</a:t>
            </a:r>
            <a:r>
              <a:rPr lang="ru-RU" sz="2000" b="1" dirty="0">
                <a:solidFill>
                  <a:prstClr val="black"/>
                </a:solidFill>
              </a:rPr>
              <a:t> в </a:t>
            </a:r>
            <a:r>
              <a:rPr lang="ru-RU" sz="2000" b="1" dirty="0" err="1">
                <a:solidFill>
                  <a:prstClr val="black"/>
                </a:solidFill>
              </a:rPr>
              <a:t>процесі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загоєння</a:t>
            </a:r>
            <a:r>
              <a:rPr lang="ru-RU" sz="2000" b="1" dirty="0">
                <a:solidFill>
                  <a:prstClr val="black"/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>
                <a:solidFill>
                  <a:prstClr val="black"/>
                </a:solidFill>
              </a:rPr>
              <a:t>невралгія, неврит, міжреберна невралгія, міозит; лікування болю в спині, біль в попереку, біль в м'язах, біль у ногах, біль в суглобах</a:t>
            </a:r>
            <a:r>
              <a:rPr lang="uk-UA" sz="2000" b="1" dirty="0" smtClean="0">
                <a:solidFill>
                  <a:prstClr val="black"/>
                </a:solidFill>
              </a:rPr>
              <a:t>, </a:t>
            </a:r>
            <a:r>
              <a:rPr lang="uk-UA" sz="2000" b="1" dirty="0">
                <a:solidFill>
                  <a:prstClr val="black"/>
                </a:solidFill>
              </a:rPr>
              <a:t>біль у </a:t>
            </a:r>
            <a:r>
              <a:rPr lang="uk-UA" sz="2000" b="1" dirty="0" smtClean="0">
                <a:solidFill>
                  <a:prstClr val="black"/>
                </a:solidFill>
              </a:rPr>
              <a:t>руці; невралгія </a:t>
            </a:r>
            <a:r>
              <a:rPr lang="uk-UA" sz="2000" b="1" dirty="0">
                <a:solidFill>
                  <a:prstClr val="black"/>
                </a:solidFill>
              </a:rPr>
              <a:t>трійчастого нерва, неврит лицьового нерва;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err="1">
                <a:solidFill>
                  <a:prstClr val="black"/>
                </a:solidFill>
              </a:rPr>
              <a:t>стани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після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інсульту</a:t>
            </a:r>
            <a:r>
              <a:rPr lang="ru-RU" sz="2000" b="1" dirty="0">
                <a:solidFill>
                  <a:prstClr val="black"/>
                </a:solidFill>
              </a:rPr>
              <a:t> з </a:t>
            </a:r>
            <a:r>
              <a:rPr lang="ru-RU" sz="2000" b="1" dirty="0" err="1">
                <a:solidFill>
                  <a:prstClr val="black"/>
                </a:solidFill>
              </a:rPr>
              <a:t>успішним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відновленням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функцій</a:t>
            </a:r>
            <a:r>
              <a:rPr lang="ru-RU" sz="2000" b="1" dirty="0" smtClean="0">
                <a:solidFill>
                  <a:prstClr val="black"/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prstClr val="black"/>
                </a:solidFill>
              </a:rPr>
              <a:t>головний </a:t>
            </a:r>
            <a:r>
              <a:rPr lang="uk-UA" sz="2000" b="1" dirty="0">
                <a:solidFill>
                  <a:prstClr val="black"/>
                </a:solidFill>
              </a:rPr>
              <a:t>біль, запаморочення і порушення сну, ВСД (вегето-судинна дистонія);</a:t>
            </a:r>
            <a:endParaRPr lang="uk-UA" sz="20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prstClr val="black"/>
                </a:solidFill>
              </a:rPr>
              <a:t>залежність </a:t>
            </a:r>
            <a:r>
              <a:rPr lang="uk-UA" sz="2000" b="1" dirty="0">
                <a:solidFill>
                  <a:prstClr val="black"/>
                </a:solidFill>
              </a:rPr>
              <a:t>від куріння, </a:t>
            </a:r>
            <a:endParaRPr lang="uk-UA" sz="20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prstClr val="black"/>
                </a:solidFill>
              </a:rPr>
              <a:t>порушення </a:t>
            </a:r>
            <a:r>
              <a:rPr lang="uk-UA" sz="2000" b="1" dirty="0">
                <a:solidFill>
                  <a:prstClr val="black"/>
                </a:solidFill>
              </a:rPr>
              <a:t>харчової поведінки (ожиріння); позбавлення від зайвої </a:t>
            </a:r>
            <a:r>
              <a:rPr lang="uk-UA" sz="2000" b="1" dirty="0" smtClean="0">
                <a:solidFill>
                  <a:prstClr val="black"/>
                </a:solidFill>
              </a:rPr>
              <a:t>ваги;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prstClr val="black"/>
                </a:solidFill>
              </a:rPr>
              <a:t>захворювання </a:t>
            </a:r>
            <a:r>
              <a:rPr lang="uk-UA" sz="2000" b="1" dirty="0">
                <a:solidFill>
                  <a:prstClr val="black"/>
                </a:solidFill>
              </a:rPr>
              <a:t>шлунково-кишкового тракту, включаючи хронічний </a:t>
            </a:r>
            <a:r>
              <a:rPr lang="uk-UA" sz="2000" b="1" dirty="0" smtClean="0">
                <a:solidFill>
                  <a:prstClr val="black"/>
                </a:solidFill>
              </a:rPr>
              <a:t>холецистит, </a:t>
            </a:r>
            <a:r>
              <a:rPr lang="uk-UA" sz="2000" b="1" dirty="0">
                <a:solidFill>
                  <a:prstClr val="black"/>
                </a:solidFill>
              </a:rPr>
              <a:t>хронічний панкреатит, дисбактеріоз </a:t>
            </a:r>
            <a:r>
              <a:rPr lang="uk-UA" sz="2000" b="1" dirty="0" smtClean="0">
                <a:solidFill>
                  <a:prstClr val="black"/>
                </a:solidFill>
              </a:rPr>
              <a:t>кишок, </a:t>
            </a:r>
            <a:r>
              <a:rPr lang="uk-UA" sz="2000" b="1" dirty="0">
                <a:solidFill>
                  <a:prstClr val="black"/>
                </a:solidFill>
              </a:rPr>
              <a:t>хронічний </a:t>
            </a:r>
            <a:r>
              <a:rPr lang="uk-UA" sz="2000" b="1" dirty="0" smtClean="0">
                <a:solidFill>
                  <a:prstClr val="black"/>
                </a:solidFill>
              </a:rPr>
              <a:t>цистит;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prstClr val="black"/>
                </a:solidFill>
              </a:rPr>
              <a:t>синдром </a:t>
            </a:r>
            <a:r>
              <a:rPr lang="uk-UA" sz="2000" b="1" dirty="0">
                <a:solidFill>
                  <a:prstClr val="black"/>
                </a:solidFill>
              </a:rPr>
              <a:t>хронічної втоми (синдром "менеджера</a:t>
            </a:r>
            <a:r>
              <a:rPr lang="uk-UA" sz="2000" b="1" dirty="0" smtClean="0">
                <a:solidFill>
                  <a:prstClr val="black"/>
                </a:solidFill>
              </a:rPr>
              <a:t>");</a:t>
            </a:r>
            <a:endParaRPr lang="uk-UA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74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143000"/>
          </a:xfrm>
        </p:spPr>
        <p:txBody>
          <a:bodyPr/>
          <a:lstStyle/>
          <a:p>
            <a:r>
              <a:rPr lang="uk-UA" dirty="0" smtClean="0"/>
              <a:t>ЯК ЦЕ ПРАЦЮЄ ?</a:t>
            </a:r>
            <a:endParaRPr lang="uk-UA" dirty="0"/>
          </a:p>
        </p:txBody>
      </p:sp>
      <p:pic>
        <p:nvPicPr>
          <p:cNvPr id="3" name="Picture 2" descr="C:\Users\3\Desktop\Новая папк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38" y="2063298"/>
            <a:ext cx="527201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978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апа и мама\Documents\allmassage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07" y="188640"/>
            <a:ext cx="4331308" cy="2880320"/>
          </a:xfrm>
          <a:prstGeom prst="rect">
            <a:avLst/>
          </a:prstGeom>
          <a:noFill/>
        </p:spPr>
      </p:pic>
      <p:pic>
        <p:nvPicPr>
          <p:cNvPr id="11267" name="Picture 3" descr="C:\Users\Папа и мама\Documents\завантажен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291" y="3273099"/>
            <a:ext cx="3664493" cy="3235179"/>
          </a:xfrm>
          <a:prstGeom prst="rect">
            <a:avLst/>
          </a:prstGeom>
          <a:noFill/>
        </p:spPr>
      </p:pic>
      <p:pic>
        <p:nvPicPr>
          <p:cNvPr id="11270" name="Picture 6" descr="C:\Users\Папа и мама\Documents\images (1).jpg"/>
          <p:cNvPicPr>
            <a:picLocks noChangeAspect="1" noChangeArrowheads="1"/>
          </p:cNvPicPr>
          <p:nvPr/>
        </p:nvPicPr>
        <p:blipFill rotWithShape="1">
          <a:blip r:embed="rId4" cstate="print"/>
          <a:srcRect l="6214" t="23329" r="7850" b="14366"/>
          <a:stretch/>
        </p:blipFill>
        <p:spPr bwMode="auto">
          <a:xfrm>
            <a:off x="2555776" y="3214147"/>
            <a:ext cx="1688123" cy="1223890"/>
          </a:xfrm>
          <a:prstGeom prst="rect">
            <a:avLst/>
          </a:prstGeom>
          <a:noFill/>
        </p:spPr>
      </p:pic>
      <p:pic>
        <p:nvPicPr>
          <p:cNvPr id="11271" name="Picture 7" descr="C:\Users\Папа и мама\Documents\168009163115f0d0edf7a8f49d7f1623998ddd7f79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14147"/>
            <a:ext cx="2101559" cy="3141865"/>
          </a:xfrm>
          <a:prstGeom prst="rect">
            <a:avLst/>
          </a:prstGeom>
          <a:noFill/>
        </p:spPr>
      </p:pic>
      <p:pic>
        <p:nvPicPr>
          <p:cNvPr id="11272" name="Picture 8" descr="C:\Users\Папа и мама\Documents\normal_bae6e4d954e60f61a66c79ea125a67c9.jpg"/>
          <p:cNvPicPr>
            <a:picLocks noChangeAspect="1" noChangeArrowheads="1"/>
          </p:cNvPicPr>
          <p:nvPr/>
        </p:nvPicPr>
        <p:blipFill rotWithShape="1">
          <a:blip r:embed="rId6" cstate="print"/>
          <a:srcRect l="9945" t="14395" r="19063" b="15951"/>
          <a:stretch/>
        </p:blipFill>
        <p:spPr bwMode="auto">
          <a:xfrm>
            <a:off x="2555776" y="4653136"/>
            <a:ext cx="1890820" cy="185514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953291" y="332656"/>
            <a:ext cx="38674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Сьогодні в Україні пропонують для використання різноманітні </a:t>
            </a:r>
            <a:r>
              <a:rPr lang="uk-UA" sz="2400" dirty="0" err="1" smtClean="0"/>
              <a:t>масажери</a:t>
            </a:r>
            <a:r>
              <a:rPr lang="uk-UA" sz="2400" dirty="0" smtClean="0"/>
              <a:t>, які мають рефлекторний вплив на організм в цілому та на внутрішні органи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763002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7" y="308748"/>
            <a:ext cx="213423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937" y="197274"/>
            <a:ext cx="2538536" cy="49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6187" y="5322815"/>
            <a:ext cx="5148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prstClr val="black"/>
                </a:solidFill>
              </a:rPr>
              <a:t>я</a:t>
            </a:r>
            <a:r>
              <a:rPr lang="uk-UA" dirty="0" smtClean="0">
                <a:solidFill>
                  <a:prstClr val="black"/>
                </a:solidFill>
              </a:rPr>
              <a:t>кі є частиною </a:t>
            </a:r>
            <a:r>
              <a:rPr lang="uk-UA" dirty="0">
                <a:solidFill>
                  <a:prstClr val="black"/>
                </a:solidFill>
              </a:rPr>
              <a:t>нервової </a:t>
            </a:r>
            <a:r>
              <a:rPr lang="uk-UA" dirty="0" smtClean="0">
                <a:solidFill>
                  <a:prstClr val="black"/>
                </a:solidFill>
              </a:rPr>
              <a:t>системи, </a:t>
            </a:r>
            <a:r>
              <a:rPr lang="uk-UA" b="1" dirty="0" smtClean="0">
                <a:solidFill>
                  <a:prstClr val="black"/>
                </a:solidFill>
              </a:rPr>
              <a:t> а саме соматичної нервової системи, що  </a:t>
            </a:r>
            <a:r>
              <a:rPr lang="uk-UA" b="1" dirty="0">
                <a:solidFill>
                  <a:prstClr val="black"/>
                </a:solidFill>
              </a:rPr>
              <a:t>іннервує м'язи </a:t>
            </a:r>
            <a:r>
              <a:rPr lang="uk-UA" b="1" dirty="0" smtClean="0">
                <a:solidFill>
                  <a:prstClr val="black"/>
                </a:solidFill>
              </a:rPr>
              <a:t>тіла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72200" y="2137328"/>
            <a:ext cx="21602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 smtClean="0"/>
              <a:t>Рефлексо-</a:t>
            </a:r>
            <a:endParaRPr lang="uk-UA" sz="2000" dirty="0" smtClean="0"/>
          </a:p>
          <a:p>
            <a:r>
              <a:rPr lang="uk-UA" sz="2000" dirty="0" smtClean="0"/>
              <a:t>терапевтичний </a:t>
            </a:r>
            <a:r>
              <a:rPr lang="uk-UA" sz="2000" dirty="0"/>
              <a:t>вплив розпочинається зі стимуляції </a:t>
            </a:r>
            <a:r>
              <a:rPr lang="uk-UA" sz="2000" dirty="0" smtClean="0"/>
              <a:t>рецепторів </a:t>
            </a:r>
            <a:r>
              <a:rPr lang="uk-UA" sz="2000" dirty="0"/>
              <a:t>в точці </a:t>
            </a:r>
            <a:r>
              <a:rPr lang="uk-UA" sz="2000" dirty="0" smtClean="0"/>
              <a:t>акупунктури на поверхні тіла </a:t>
            </a:r>
            <a:endParaRPr lang="uk-UA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493444" y="260648"/>
            <a:ext cx="3399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/>
              <a:t>1 запитання. </a:t>
            </a:r>
          </a:p>
          <a:p>
            <a:pPr algn="r"/>
            <a:r>
              <a:rPr lang="uk-UA" sz="2400" b="1" dirty="0"/>
              <a:t>Н</a:t>
            </a:r>
            <a:r>
              <a:rPr lang="uk-UA" sz="2400" b="1" dirty="0" smtClean="0"/>
              <a:t>а які анатомічні структури ми впливаємо ? </a:t>
            </a:r>
            <a:endParaRPr lang="uk-UA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5364" y="3700947"/>
            <a:ext cx="25443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Соматична нервова системи передає </a:t>
            </a:r>
            <a:r>
              <a:rPr lang="uk-UA" dirty="0"/>
              <a:t>сигнали від ЦНС скелетним м‘язам у відповідь на одержану інформацію, обумовлює рух, забезпечує сенсорні і моторні функції організму. </a:t>
            </a:r>
          </a:p>
        </p:txBody>
      </p:sp>
    </p:spTree>
    <p:extLst>
      <p:ext uri="{BB962C8B-B14F-4D97-AF65-F5344CB8AC3E}">
        <p14:creationId xmlns:p14="http://schemas.microsoft.com/office/powerpoint/2010/main" val="33853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3\Desktop\Новая папка\Shema_akupunkturnyh_toche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2479" r="3538" b="9556"/>
          <a:stretch/>
        </p:blipFill>
        <p:spPr bwMode="auto">
          <a:xfrm>
            <a:off x="827583" y="620688"/>
            <a:ext cx="506285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44208" y="619058"/>
            <a:ext cx="2411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sz="2400" b="1" dirty="0" smtClean="0">
                <a:solidFill>
                  <a:prstClr val="black"/>
                </a:solidFill>
              </a:rPr>
              <a:t>2 </a:t>
            </a:r>
            <a:r>
              <a:rPr lang="uk-UA" sz="2400" b="1" dirty="0">
                <a:solidFill>
                  <a:prstClr val="black"/>
                </a:solidFill>
              </a:rPr>
              <a:t>запитання. </a:t>
            </a:r>
          </a:p>
          <a:p>
            <a:pPr lvl="0" algn="r"/>
            <a:r>
              <a:rPr lang="uk-UA" sz="2400" b="1" dirty="0" smtClean="0">
                <a:solidFill>
                  <a:prstClr val="black"/>
                </a:solidFill>
              </a:rPr>
              <a:t>Чи можемо ми впливати в той самий час на внутрішні органи </a:t>
            </a:r>
            <a:r>
              <a:rPr lang="uk-UA" sz="2400" b="1" dirty="0">
                <a:solidFill>
                  <a:prstClr val="black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82658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3\Desktop\Новая папка\image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72" y="1916832"/>
            <a:ext cx="4016152" cy="387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93479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prstClr val="black"/>
                </a:solidFill>
              </a:rPr>
              <a:t>Стравоход</a:t>
            </a:r>
            <a:r>
              <a:rPr lang="ru-RU" b="1" dirty="0" smtClean="0">
                <a:solidFill>
                  <a:prstClr val="black"/>
                </a:solidFill>
              </a:rPr>
              <a:t>,  </a:t>
            </a:r>
            <a:r>
              <a:rPr lang="ru-RU" b="1" dirty="0" err="1" smtClean="0">
                <a:solidFill>
                  <a:prstClr val="black"/>
                </a:solidFill>
              </a:rPr>
              <a:t>кровоносні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судин</a:t>
            </a:r>
            <a:r>
              <a:rPr lang="ru-RU" b="1" dirty="0" err="1">
                <a:solidFill>
                  <a:prstClr val="black"/>
                </a:solidFill>
              </a:rPr>
              <a:t>и</a:t>
            </a:r>
            <a:r>
              <a:rPr lang="ru-RU" b="1" dirty="0" smtClean="0">
                <a:solidFill>
                  <a:prstClr val="black"/>
                </a:solidFill>
              </a:rPr>
              <a:t>, </a:t>
            </a:r>
            <a:r>
              <a:rPr lang="ru-RU" b="1" dirty="0" err="1" smtClean="0">
                <a:solidFill>
                  <a:prstClr val="black"/>
                </a:solidFill>
              </a:rPr>
              <a:t>серце</a:t>
            </a:r>
            <a:r>
              <a:rPr lang="ru-RU" b="1" dirty="0" smtClean="0">
                <a:solidFill>
                  <a:prstClr val="black"/>
                </a:solidFill>
              </a:rPr>
              <a:t>,  </a:t>
            </a:r>
            <a:r>
              <a:rPr lang="ru-RU" b="1" dirty="0" err="1" smtClean="0">
                <a:solidFill>
                  <a:prstClr val="black"/>
                </a:solidFill>
              </a:rPr>
              <a:t>залози</a:t>
            </a:r>
            <a:r>
              <a:rPr lang="ru-RU" b="1" dirty="0" smtClean="0">
                <a:solidFill>
                  <a:prstClr val="black"/>
                </a:solidFill>
              </a:rPr>
              <a:t> та </a:t>
            </a:r>
            <a:r>
              <a:rPr lang="ru-RU" b="1" dirty="0" err="1" smtClean="0">
                <a:solidFill>
                  <a:prstClr val="black"/>
                </a:solidFill>
              </a:rPr>
              <a:t>інш</a:t>
            </a:r>
            <a:r>
              <a:rPr lang="ru-RU" b="1" dirty="0" smtClean="0">
                <a:solidFill>
                  <a:prstClr val="black"/>
                </a:solidFill>
              </a:rPr>
              <a:t>. </a:t>
            </a:r>
            <a:r>
              <a:rPr lang="ru-RU" b="1" dirty="0" err="1" smtClean="0">
                <a:solidFill>
                  <a:prstClr val="black"/>
                </a:solidFill>
              </a:rPr>
              <a:t>анатомічно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повязані</a:t>
            </a:r>
            <a:r>
              <a:rPr lang="ru-RU" b="1" dirty="0" smtClean="0">
                <a:solidFill>
                  <a:prstClr val="black"/>
                </a:solidFill>
              </a:rPr>
              <a:t> з другою </a:t>
            </a:r>
            <a:r>
              <a:rPr lang="ru-RU" b="1" dirty="0" err="1" smtClean="0">
                <a:solidFill>
                  <a:prstClr val="black"/>
                </a:solidFill>
              </a:rPr>
              <a:t>частиною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нервової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системи</a:t>
            </a:r>
            <a:r>
              <a:rPr lang="ru-RU" b="1" dirty="0">
                <a:solidFill>
                  <a:prstClr val="black"/>
                </a:solidFill>
              </a:rPr>
              <a:t> (</a:t>
            </a:r>
            <a:r>
              <a:rPr lang="ru-RU" b="1" dirty="0" err="1">
                <a:solidFill>
                  <a:prstClr val="black"/>
                </a:solidFill>
              </a:rPr>
              <a:t>автоно́мна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вегетативна</a:t>
            </a:r>
            <a:r>
              <a:rPr lang="ru-RU" b="1" dirty="0">
                <a:solidFill>
                  <a:prstClr val="black"/>
                </a:solidFill>
              </a:rPr>
              <a:t>  </a:t>
            </a:r>
            <a:r>
              <a:rPr lang="ru-RU" b="1" dirty="0" err="1">
                <a:solidFill>
                  <a:prstClr val="black"/>
                </a:solidFill>
              </a:rPr>
              <a:t>нерво́ва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систе́ма</a:t>
            </a:r>
            <a:r>
              <a:rPr lang="ru-RU" b="1" dirty="0" smtClean="0">
                <a:solidFill>
                  <a:prstClr val="black"/>
                </a:solidFill>
              </a:rPr>
              <a:t>)</a:t>
            </a:r>
            <a:endParaRPr lang="uk-UA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6999" y="2132856"/>
            <a:ext cx="16967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</a:rPr>
              <a:t>В</a:t>
            </a:r>
            <a:r>
              <a:rPr lang="ru-RU" dirty="0" err="1" smtClean="0">
                <a:solidFill>
                  <a:prstClr val="black"/>
                </a:solidFill>
              </a:rPr>
              <a:t>егетативна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нервова</a:t>
            </a:r>
            <a:r>
              <a:rPr lang="ru-RU" dirty="0" smtClean="0">
                <a:solidFill>
                  <a:prstClr val="black"/>
                </a:solidFill>
              </a:rPr>
              <a:t> система </a:t>
            </a:r>
            <a:r>
              <a:rPr lang="ru-RU" dirty="0" err="1" smtClean="0">
                <a:solidFill>
                  <a:prstClr val="black"/>
                </a:solidFill>
              </a:rPr>
              <a:t>має</a:t>
            </a:r>
            <a:r>
              <a:rPr lang="ru-RU" dirty="0" smtClean="0">
                <a:solidFill>
                  <a:prstClr val="black"/>
                </a:solidFill>
              </a:rPr>
              <a:t> 2 шляхи </a:t>
            </a:r>
            <a:r>
              <a:rPr lang="ru-RU" dirty="0" err="1" smtClean="0">
                <a:solidFill>
                  <a:prstClr val="black"/>
                </a:solidFill>
              </a:rPr>
              <a:t>двосторонного</a:t>
            </a:r>
            <a:r>
              <a:rPr lang="ru-RU" dirty="0" smtClean="0">
                <a:solidFill>
                  <a:prstClr val="black"/>
                </a:solidFill>
              </a:rPr>
              <a:t>  </a:t>
            </a:r>
            <a:r>
              <a:rPr lang="ru-RU" dirty="0" err="1" smtClean="0">
                <a:solidFill>
                  <a:prstClr val="black"/>
                </a:solidFill>
              </a:rPr>
              <a:t>зв</a:t>
            </a:r>
            <a:r>
              <a:rPr lang="en-US" dirty="0" smtClean="0">
                <a:solidFill>
                  <a:prstClr val="black"/>
                </a:solidFill>
              </a:rPr>
              <a:t>’</a:t>
            </a:r>
            <a:r>
              <a:rPr lang="ru-RU" dirty="0" err="1" smtClean="0">
                <a:solidFill>
                  <a:prstClr val="black"/>
                </a:solidFill>
              </a:rPr>
              <a:t>язку</a:t>
            </a:r>
            <a:r>
              <a:rPr lang="ru-RU" dirty="0" smtClean="0">
                <a:solidFill>
                  <a:prstClr val="black"/>
                </a:solidFill>
              </a:rPr>
              <a:t> з ЦНС:</a:t>
            </a:r>
          </a:p>
          <a:p>
            <a:r>
              <a:rPr lang="ru-RU" b="1" dirty="0" err="1" smtClean="0">
                <a:solidFill>
                  <a:prstClr val="black"/>
                </a:solidFill>
              </a:rPr>
              <a:t>симпатичний</a:t>
            </a:r>
            <a:r>
              <a:rPr lang="ru-RU" b="1" dirty="0" smtClean="0">
                <a:solidFill>
                  <a:prstClr val="black"/>
                </a:solidFill>
              </a:rPr>
              <a:t> – через </a:t>
            </a:r>
            <a:r>
              <a:rPr lang="ru-RU" b="1" dirty="0" err="1" smtClean="0">
                <a:solidFill>
                  <a:prstClr val="black"/>
                </a:solidFill>
              </a:rPr>
              <a:t>спинний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мозок</a:t>
            </a:r>
            <a:r>
              <a:rPr lang="ru-RU" b="1" dirty="0" smtClean="0">
                <a:solidFill>
                  <a:prstClr val="black"/>
                </a:solidFill>
              </a:rPr>
              <a:t> 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та </a:t>
            </a:r>
            <a:r>
              <a:rPr lang="ru-RU" dirty="0" err="1" smtClean="0">
                <a:solidFill>
                  <a:prstClr val="black"/>
                </a:solidFill>
              </a:rPr>
              <a:t>парасимпатичний</a:t>
            </a:r>
            <a:r>
              <a:rPr lang="ru-RU" dirty="0" smtClean="0">
                <a:solidFill>
                  <a:prstClr val="black"/>
                </a:solidFill>
              </a:rPr>
              <a:t>  через </a:t>
            </a:r>
            <a:r>
              <a:rPr lang="ru-RU" dirty="0" err="1" smtClean="0">
                <a:solidFill>
                  <a:prstClr val="black"/>
                </a:solidFill>
              </a:rPr>
              <a:t>блуждаючий</a:t>
            </a:r>
            <a:r>
              <a:rPr lang="ru-RU" dirty="0" smtClean="0">
                <a:solidFill>
                  <a:prstClr val="black"/>
                </a:solidFill>
              </a:rPr>
              <a:t> нерв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41959" y="254980"/>
            <a:ext cx="32901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/>
              <a:t>Для початку разберемся </a:t>
            </a:r>
          </a:p>
          <a:p>
            <a:pPr algn="r"/>
            <a:r>
              <a:rPr lang="ru-RU" sz="2400" b="1" dirty="0" err="1" smtClean="0"/>
              <a:t>хто</a:t>
            </a:r>
            <a:r>
              <a:rPr lang="ru-RU" sz="2400" b="1" dirty="0" smtClean="0"/>
              <a:t> </a:t>
            </a:r>
            <a:r>
              <a:rPr lang="ru-RU" sz="2400" b="1" dirty="0" err="1"/>
              <a:t>керує</a:t>
            </a:r>
            <a:endParaRPr lang="ru-RU" sz="2400" b="1" dirty="0"/>
          </a:p>
          <a:p>
            <a:pPr algn="r"/>
            <a:r>
              <a:rPr lang="ru-RU" sz="2400" b="1" dirty="0" err="1"/>
              <a:t>мимовільними</a:t>
            </a:r>
            <a:r>
              <a:rPr lang="ru-RU" sz="2400" b="1" dirty="0"/>
              <a:t> </a:t>
            </a:r>
            <a:r>
              <a:rPr lang="ru-RU" sz="2400" b="1" dirty="0" err="1"/>
              <a:t>діями</a:t>
            </a:r>
            <a:r>
              <a:rPr lang="ru-RU" sz="2400" b="1" dirty="0"/>
              <a:t> гладеньких </a:t>
            </a:r>
          </a:p>
          <a:p>
            <a:pPr algn="r"/>
            <a:r>
              <a:rPr lang="ru-RU" sz="2400" b="1" dirty="0" err="1"/>
              <a:t>м'язів</a:t>
            </a:r>
            <a:r>
              <a:rPr lang="ru-RU" sz="2400" b="1" dirty="0"/>
              <a:t> </a:t>
            </a:r>
            <a:r>
              <a:rPr lang="ru-RU" sz="2400" b="1" dirty="0" err="1"/>
              <a:t>внутрішніх</a:t>
            </a:r>
            <a:r>
              <a:rPr lang="ru-RU" sz="2400" b="1" dirty="0"/>
              <a:t> </a:t>
            </a:r>
            <a:r>
              <a:rPr lang="ru-RU" sz="2400" b="1" dirty="0" err="1" smtClean="0"/>
              <a:t>органів</a:t>
            </a:r>
            <a:r>
              <a:rPr lang="ru-RU" sz="2400" b="1" dirty="0" smtClean="0"/>
              <a:t>? 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83424" y="4280069"/>
            <a:ext cx="2422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400" b="1" dirty="0" smtClean="0">
                <a:solidFill>
                  <a:prstClr val="black"/>
                </a:solidFill>
              </a:rPr>
              <a:t>Як </a:t>
            </a:r>
            <a:r>
              <a:rPr lang="ru-RU" sz="2400" b="1" dirty="0" err="1" smtClean="0">
                <a:solidFill>
                  <a:prstClr val="black"/>
                </a:solidFill>
              </a:rPr>
              <a:t>внутрішні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органи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можут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інформувани</a:t>
            </a:r>
            <a:r>
              <a:rPr lang="ru-RU" sz="2400" b="1" dirty="0" smtClean="0">
                <a:solidFill>
                  <a:prstClr val="black"/>
                </a:solidFill>
              </a:rPr>
              <a:t> ЦНС про </a:t>
            </a:r>
            <a:r>
              <a:rPr lang="ru-RU" sz="2400" b="1" dirty="0" err="1" smtClean="0">
                <a:solidFill>
                  <a:prstClr val="black"/>
                </a:solidFill>
              </a:rPr>
              <a:t>проблеми</a:t>
            </a:r>
            <a:r>
              <a:rPr lang="ru-RU" sz="2400" b="1" dirty="0" smtClean="0">
                <a:solidFill>
                  <a:prstClr val="black"/>
                </a:solidFill>
              </a:rPr>
              <a:t>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78984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3\Desktop\Новая папка\Shema_akupunkturnyh_toche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2479" r="3538" b="9556"/>
          <a:stretch/>
        </p:blipFill>
        <p:spPr bwMode="auto">
          <a:xfrm>
            <a:off x="4067944" y="1480212"/>
            <a:ext cx="4737583" cy="491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83956"/>
            <a:ext cx="27363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Майже </a:t>
            </a:r>
            <a:r>
              <a:rPr lang="uk-UA" sz="2000" dirty="0"/>
              <a:t>в один час, в кінці дев'ятнадцятого століття (1889 - 1896), російський учений Г.А. Захар'їн і англієць </a:t>
            </a:r>
            <a:r>
              <a:rPr lang="uk-UA" sz="2000" dirty="0" err="1"/>
              <a:t>Гед</a:t>
            </a:r>
            <a:r>
              <a:rPr lang="uk-UA" sz="2000" dirty="0"/>
              <a:t> </a:t>
            </a:r>
            <a:r>
              <a:rPr lang="uk-UA" sz="2000" dirty="0" smtClean="0"/>
              <a:t>визначили </a:t>
            </a:r>
            <a:r>
              <a:rPr lang="uk-UA" sz="2000" dirty="0"/>
              <a:t>на тілі людини (шкірі, очах, м'язах, зв'язках, окістя) </a:t>
            </a:r>
            <a:r>
              <a:rPr lang="uk-UA" sz="2000" b="1" dirty="0" smtClean="0"/>
              <a:t>зони </a:t>
            </a:r>
            <a:r>
              <a:rPr lang="uk-UA" sz="2000" b="1" dirty="0"/>
              <a:t>відповідності внутрішнім </a:t>
            </a:r>
            <a:r>
              <a:rPr lang="uk-UA" sz="2000" b="1" dirty="0" smtClean="0"/>
              <a:t>органам</a:t>
            </a:r>
            <a:endParaRPr lang="uk-UA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29063" y="332655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b="1" dirty="0" smtClean="0"/>
              <a:t>Чи знайдені  на тілі зони </a:t>
            </a:r>
            <a:r>
              <a:rPr lang="uk-UA" sz="2400" b="1" dirty="0"/>
              <a:t>відповідності внутрішнім </a:t>
            </a:r>
            <a:r>
              <a:rPr lang="uk-UA" sz="2400" b="1" dirty="0" smtClean="0"/>
              <a:t>органам?</a:t>
            </a:r>
            <a:endParaRPr lang="uk-UA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14819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sz="2400" b="1" dirty="0" err="1">
                <a:solidFill>
                  <a:prstClr val="black"/>
                </a:solidFill>
              </a:rPr>
              <a:t>Гед</a:t>
            </a:r>
            <a:r>
              <a:rPr lang="uk-UA" sz="2400" b="1" dirty="0">
                <a:solidFill>
                  <a:prstClr val="black"/>
                </a:solidFill>
              </a:rPr>
              <a:t> встановив точні співвідношення між внутрішніми органами </a:t>
            </a:r>
            <a:r>
              <a:rPr lang="uk-UA" sz="2400" b="1" dirty="0" smtClean="0">
                <a:solidFill>
                  <a:prstClr val="black"/>
                </a:solidFill>
              </a:rPr>
              <a:t>із корінцевою шкірною іннервацією </a:t>
            </a:r>
            <a:r>
              <a:rPr lang="uk-UA" sz="2400" b="1" dirty="0" err="1" smtClean="0">
                <a:solidFill>
                  <a:prstClr val="black"/>
                </a:solidFill>
              </a:rPr>
              <a:t>спинальних</a:t>
            </a:r>
            <a:r>
              <a:rPr lang="uk-UA" sz="2400" b="1" dirty="0" smtClean="0">
                <a:solidFill>
                  <a:prstClr val="black"/>
                </a:solidFill>
              </a:rPr>
              <a:t> </a:t>
            </a:r>
            <a:r>
              <a:rPr lang="uk-UA" sz="2400" b="1" dirty="0">
                <a:solidFill>
                  <a:prstClr val="black"/>
                </a:solidFill>
              </a:rPr>
              <a:t>симпатичних нервів. </a:t>
            </a:r>
          </a:p>
        </p:txBody>
      </p:sp>
    </p:spTree>
    <p:extLst>
      <p:ext uri="{BB962C8B-B14F-4D97-AF65-F5344CB8AC3E}">
        <p14:creationId xmlns:p14="http://schemas.microsoft.com/office/powerpoint/2010/main" val="1606195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5679" y="620688"/>
            <a:ext cx="539249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       Вчені доказали, що при </a:t>
            </a:r>
            <a:r>
              <a:rPr lang="uk-UA" sz="2000" b="1" dirty="0"/>
              <a:t>захворюваннях внутрішніх органів можуть </a:t>
            </a:r>
            <a:r>
              <a:rPr lang="uk-UA" sz="2000" b="1" dirty="0" smtClean="0"/>
              <a:t>виникати зміни у </a:t>
            </a:r>
            <a:r>
              <a:rPr lang="uk-UA" sz="2000" b="1" dirty="0"/>
              <a:t>відповідних  рефлекторних зонах:</a:t>
            </a:r>
          </a:p>
          <a:p>
            <a:r>
              <a:rPr lang="uk-UA" sz="2000" dirty="0" smtClean="0"/>
              <a:t>а</a:t>
            </a:r>
            <a:r>
              <a:rPr lang="uk-UA" sz="2000" dirty="0"/>
              <a:t>) </a:t>
            </a:r>
            <a:r>
              <a:rPr lang="uk-UA" sz="2000" b="1" dirty="0"/>
              <a:t>на шкірі </a:t>
            </a:r>
            <a:r>
              <a:rPr lang="uk-UA" sz="2000" dirty="0"/>
              <a:t>(</a:t>
            </a:r>
            <a:r>
              <a:rPr lang="uk-UA" sz="2000" dirty="0" err="1"/>
              <a:t>вісцеро-кутанний</a:t>
            </a:r>
            <a:r>
              <a:rPr lang="uk-UA" sz="2000" dirty="0"/>
              <a:t> рефлекс </a:t>
            </a:r>
            <a:r>
              <a:rPr lang="uk-UA" sz="2000" dirty="0" smtClean="0"/>
              <a:t>Захар’їна </a:t>
            </a:r>
            <a:r>
              <a:rPr lang="uk-UA" sz="2000" dirty="0"/>
              <a:t>– </a:t>
            </a:r>
            <a:r>
              <a:rPr lang="uk-UA" sz="2000" dirty="0" err="1"/>
              <a:t>Геда</a:t>
            </a:r>
            <a:r>
              <a:rPr lang="uk-UA" sz="2000" dirty="0"/>
              <a:t>) у вигляді </a:t>
            </a:r>
            <a:r>
              <a:rPr lang="uk-UA" sz="2000" dirty="0" err="1" smtClean="0"/>
              <a:t>гіперстензії</a:t>
            </a:r>
            <a:r>
              <a:rPr lang="uk-UA" sz="2000" dirty="0" smtClean="0"/>
              <a:t>, </a:t>
            </a:r>
            <a:endParaRPr lang="uk-UA" sz="2000" dirty="0"/>
          </a:p>
          <a:p>
            <a:r>
              <a:rPr lang="uk-UA" sz="2000" dirty="0" smtClean="0"/>
              <a:t>б</a:t>
            </a:r>
            <a:r>
              <a:rPr lang="uk-UA" sz="2000" dirty="0"/>
              <a:t>) </a:t>
            </a:r>
            <a:r>
              <a:rPr lang="uk-UA" sz="2000" b="1" dirty="0"/>
              <a:t>в м’язах </a:t>
            </a:r>
            <a:r>
              <a:rPr lang="uk-UA" sz="2000" dirty="0"/>
              <a:t>(</a:t>
            </a:r>
            <a:r>
              <a:rPr lang="uk-UA" sz="2000" dirty="0" err="1"/>
              <a:t>вісцеро-моторний</a:t>
            </a:r>
            <a:r>
              <a:rPr lang="uk-UA" sz="2000" dirty="0"/>
              <a:t> рефлекс </a:t>
            </a:r>
            <a:r>
              <a:rPr lang="uk-UA" sz="2000" dirty="0" err="1"/>
              <a:t>Макензі</a:t>
            </a:r>
            <a:r>
              <a:rPr lang="uk-UA" sz="2000" dirty="0"/>
              <a:t>, 1921): тонічне тривале </a:t>
            </a:r>
            <a:r>
              <a:rPr lang="uk-UA" sz="2000" dirty="0" smtClean="0"/>
              <a:t>напруження </a:t>
            </a:r>
            <a:r>
              <a:rPr lang="uk-UA" sz="2000" dirty="0"/>
              <a:t>поперечносмугастих м’язів тіла;</a:t>
            </a:r>
          </a:p>
          <a:p>
            <a:r>
              <a:rPr lang="uk-UA" sz="2000" dirty="0" smtClean="0"/>
              <a:t>в</a:t>
            </a:r>
            <a:r>
              <a:rPr lang="uk-UA" sz="2000" dirty="0"/>
              <a:t>) </a:t>
            </a:r>
            <a:r>
              <a:rPr lang="uk-UA" sz="2000" b="1" dirty="0" err="1"/>
              <a:t>в</a:t>
            </a:r>
            <a:r>
              <a:rPr lang="uk-UA" sz="2000" b="1" dirty="0"/>
              <a:t> підшкірній сполучній тканині </a:t>
            </a:r>
            <a:r>
              <a:rPr lang="uk-UA" sz="2000" dirty="0"/>
              <a:t>(</a:t>
            </a:r>
            <a:r>
              <a:rPr lang="en-US" sz="2000" dirty="0" err="1"/>
              <a:t>Leube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Dicke,1948);</a:t>
            </a:r>
          </a:p>
          <a:p>
            <a:r>
              <a:rPr lang="uk-UA" sz="2000" dirty="0" smtClean="0"/>
              <a:t>г</a:t>
            </a:r>
            <a:r>
              <a:rPr lang="uk-UA" sz="2000" dirty="0"/>
              <a:t>) </a:t>
            </a:r>
            <a:r>
              <a:rPr lang="uk-UA" sz="2000" b="1" dirty="0"/>
              <a:t>в судинах </a:t>
            </a:r>
            <a:r>
              <a:rPr lang="uk-UA" sz="2000" dirty="0"/>
              <a:t>(</a:t>
            </a:r>
            <a:r>
              <a:rPr lang="uk-UA" sz="2000" dirty="0" err="1"/>
              <a:t>вісцеро-вазомоторний</a:t>
            </a:r>
            <a:r>
              <a:rPr lang="uk-UA" sz="2000" dirty="0"/>
              <a:t> рефлекс): </a:t>
            </a:r>
            <a:endParaRPr lang="uk-UA" sz="2000" dirty="0" smtClean="0"/>
          </a:p>
          <a:p>
            <a:r>
              <a:rPr lang="uk-UA" sz="2000" dirty="0" smtClean="0"/>
              <a:t>д</a:t>
            </a:r>
            <a:r>
              <a:rPr lang="uk-UA" sz="2000" dirty="0"/>
              <a:t>) </a:t>
            </a:r>
            <a:r>
              <a:rPr lang="uk-UA" sz="2000" b="1" dirty="0"/>
              <a:t>в </a:t>
            </a:r>
            <a:r>
              <a:rPr lang="uk-UA" sz="2000" b="1" dirty="0" err="1"/>
              <a:t>периостальній</a:t>
            </a:r>
            <a:r>
              <a:rPr lang="uk-UA" sz="2000" b="1" dirty="0"/>
              <a:t> тканині </a:t>
            </a:r>
            <a:r>
              <a:rPr lang="uk-UA" sz="2000" dirty="0"/>
              <a:t>(</a:t>
            </a:r>
            <a:r>
              <a:rPr lang="uk-UA" sz="2000" dirty="0" err="1" smtClean="0"/>
              <a:t>вісцеро-периостальний</a:t>
            </a:r>
            <a:r>
              <a:rPr lang="uk-UA" sz="2000" dirty="0" smtClean="0"/>
              <a:t> </a:t>
            </a:r>
            <a:r>
              <a:rPr lang="uk-UA" sz="2000" dirty="0"/>
              <a:t>рефлекс </a:t>
            </a:r>
            <a:r>
              <a:rPr lang="uk-UA" sz="2000" dirty="0" err="1"/>
              <a:t>Фоглера-Крауса</a:t>
            </a:r>
            <a:r>
              <a:rPr lang="uk-UA" sz="2000" dirty="0"/>
              <a:t> (</a:t>
            </a:r>
            <a:r>
              <a:rPr lang="en-US" sz="2000" dirty="0" err="1"/>
              <a:t>Wogler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Kraus, 1955</a:t>
            </a:r>
            <a:r>
              <a:rPr lang="en-US" sz="2000" dirty="0" smtClean="0"/>
              <a:t>): </a:t>
            </a:r>
            <a:endParaRPr lang="uk-UA" sz="2000" dirty="0" smtClean="0"/>
          </a:p>
          <a:p>
            <a:r>
              <a:rPr lang="uk-UA" sz="2000" dirty="0" smtClean="0"/>
              <a:t>е</a:t>
            </a:r>
            <a:r>
              <a:rPr lang="uk-UA" sz="2000" dirty="0"/>
              <a:t>) </a:t>
            </a:r>
            <a:r>
              <a:rPr lang="uk-UA" sz="2000" dirty="0" smtClean="0"/>
              <a:t>а також </a:t>
            </a:r>
            <a:r>
              <a:rPr lang="uk-UA" sz="2000" b="1" dirty="0" smtClean="0"/>
              <a:t> </a:t>
            </a:r>
            <a:r>
              <a:rPr lang="uk-UA" sz="2000" b="1" dirty="0"/>
              <a:t>місцеві зміни температури шкіри, порушується потовиділення, електропровідність шкіри</a:t>
            </a:r>
            <a:r>
              <a:rPr lang="uk-UA" sz="2000" b="1" dirty="0" smtClean="0"/>
              <a:t>.</a:t>
            </a:r>
          </a:p>
          <a:p>
            <a:pPr algn="just"/>
            <a:endParaRPr lang="uk-UA" b="1" dirty="0"/>
          </a:p>
          <a:p>
            <a:pPr algn="just"/>
            <a:r>
              <a:rPr lang="uk-UA" b="1" dirty="0" smtClean="0"/>
              <a:t>.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73" y="2924944"/>
            <a:ext cx="2885884" cy="299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2937" y="328588"/>
            <a:ext cx="3192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/>
              <a:t>Чи можна діагностувати захворювання внутрішніх органів досліджуючи поверхню тіла ?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800604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2640"/>
            <a:ext cx="1545143" cy="213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54"/>
          <a:stretch/>
        </p:blipFill>
        <p:spPr bwMode="auto">
          <a:xfrm>
            <a:off x="2987824" y="512640"/>
            <a:ext cx="2951805" cy="216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692696"/>
            <a:ext cx="25301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prstClr val="black"/>
                </a:solidFill>
              </a:rPr>
              <a:t>Яким чином поверхня тіла (шкіра, м</a:t>
            </a:r>
            <a:r>
              <a:rPr lang="en-US" sz="2400" b="1" dirty="0" smtClean="0">
                <a:solidFill>
                  <a:prstClr val="black"/>
                </a:solidFill>
              </a:rPr>
              <a:t>’</a:t>
            </a:r>
            <a:r>
              <a:rPr lang="uk-UA" sz="2400" b="1" dirty="0" smtClean="0">
                <a:solidFill>
                  <a:prstClr val="black"/>
                </a:solidFill>
              </a:rPr>
              <a:t>язи, </a:t>
            </a:r>
            <a:r>
              <a:rPr lang="uk-UA" sz="2400" b="1" dirty="0" err="1" smtClean="0">
                <a:solidFill>
                  <a:prstClr val="black"/>
                </a:solidFill>
              </a:rPr>
              <a:t>звя</a:t>
            </a:r>
            <a:r>
              <a:rPr lang="en-US" sz="2400" b="1" dirty="0" smtClean="0">
                <a:solidFill>
                  <a:prstClr val="black"/>
                </a:solidFill>
              </a:rPr>
              <a:t>’</a:t>
            </a:r>
            <a:r>
              <a:rPr lang="uk-UA" sz="2400" b="1" dirty="0" err="1" smtClean="0">
                <a:solidFill>
                  <a:prstClr val="black"/>
                </a:solidFill>
              </a:rPr>
              <a:t>зки</a:t>
            </a:r>
            <a:r>
              <a:rPr lang="uk-UA" sz="2400" b="1" dirty="0" smtClean="0">
                <a:solidFill>
                  <a:prstClr val="black"/>
                </a:solidFill>
              </a:rPr>
              <a:t>, кістки) рефлекторно пов'язані з внутрішніми органами?</a:t>
            </a:r>
            <a:endParaRPr lang="uk-UA" sz="2400" b="1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3" b="1230"/>
          <a:stretch/>
        </p:blipFill>
        <p:spPr bwMode="auto">
          <a:xfrm>
            <a:off x="827584" y="2996952"/>
            <a:ext cx="249279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94" y="3248489"/>
            <a:ext cx="2639735" cy="234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614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444207" y="699936"/>
            <a:ext cx="2430071" cy="520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Доведено, </a:t>
            </a:r>
            <a:r>
              <a:rPr lang="ru-RU" sz="20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що</a:t>
            </a: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 на </a:t>
            </a:r>
            <a:r>
              <a:rPr lang="ru-RU" sz="20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рівні</a:t>
            </a: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 спинного </a:t>
            </a:r>
            <a:r>
              <a:rPr lang="ru-RU" sz="20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мозку</a:t>
            </a: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дійсно</a:t>
            </a: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відбувається</a:t>
            </a: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  </a:t>
            </a:r>
            <a:r>
              <a:rPr lang="ru-RU" sz="20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конвергенція</a:t>
            </a:r>
            <a:endParaRPr lang="ru-RU" sz="20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(</a:t>
            </a:r>
            <a:r>
              <a:rPr lang="ru-RU" sz="20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переключення</a:t>
            </a: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соматичних</a:t>
            </a: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  </a:t>
            </a:r>
            <a:r>
              <a:rPr lang="ru-RU" sz="20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впливів</a:t>
            </a: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і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вісцеральних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аферентів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endParaRPr lang="ru-RU" sz="20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в 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межах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відповідного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та </a:t>
            </a:r>
            <a:r>
              <a:rPr lang="ru-RU" sz="20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сусідніх</a:t>
            </a: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сегментів</a:t>
            </a: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.</a:t>
            </a:r>
            <a:endParaRPr lang="ru-RU" sz="20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0" name="Picture 3" descr="C:\Users\3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6" y="332656"/>
            <a:ext cx="4735016" cy="403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верх 5"/>
          <p:cNvSpPr/>
          <p:nvPr/>
        </p:nvSpPr>
        <p:spPr>
          <a:xfrm rot="18472168" flipH="1">
            <a:off x="5140542" y="2780169"/>
            <a:ext cx="521007" cy="678810"/>
          </a:xfrm>
          <a:prstGeom prst="upArrow">
            <a:avLst>
              <a:gd name="adj1" fmla="val 5152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2867424" y="4001447"/>
            <a:ext cx="492151" cy="736383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81410" y="3533152"/>
            <a:ext cx="12597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  <a:ea typeface="Calibri"/>
                <a:cs typeface="Times New Roman"/>
              </a:rPr>
              <a:t>подразнення</a:t>
            </a:r>
            <a:r>
              <a:rPr lang="ru-RU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FF0000"/>
                </a:solidFill>
                <a:ea typeface="Calibri"/>
                <a:cs typeface="Times New Roman"/>
              </a:rPr>
              <a:t>нерва </a:t>
            </a:r>
            <a:r>
              <a:rPr lang="ru-RU" sz="2000" b="1" dirty="0" err="1">
                <a:solidFill>
                  <a:srgbClr val="FF0000"/>
                </a:solidFill>
                <a:ea typeface="Calibri"/>
                <a:cs typeface="Times New Roman"/>
              </a:rPr>
              <a:t>опорно</a:t>
            </a:r>
            <a:r>
              <a:rPr lang="ru-RU" sz="20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a typeface="Calibri"/>
                <a:cs typeface="Times New Roman"/>
              </a:rPr>
              <a:t>рухового</a:t>
            </a:r>
            <a:r>
              <a:rPr lang="ru-RU" sz="20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аппарату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4656" y="4890827"/>
            <a:ext cx="1431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ea typeface="Calibri"/>
                <a:cs typeface="Times New Roman"/>
              </a:rPr>
              <a:t>во </a:t>
            </a:r>
            <a:r>
              <a:rPr lang="ru-RU" sz="2000" b="1" dirty="0" err="1">
                <a:solidFill>
                  <a:srgbClr val="00B050"/>
                </a:solidFill>
                <a:ea typeface="Calibri"/>
                <a:cs typeface="Times New Roman"/>
              </a:rPr>
              <a:t>внутрішні</a:t>
            </a:r>
            <a:r>
              <a:rPr lang="ru-RU" sz="2000" b="1" dirty="0">
                <a:solidFill>
                  <a:srgbClr val="00B050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  <a:ea typeface="Calibri"/>
                <a:cs typeface="Times New Roman"/>
              </a:rPr>
              <a:t>органи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71205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55976" y="260648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prstClr val="black"/>
                </a:solidFill>
              </a:rPr>
              <a:t>Але основне запитання: </a:t>
            </a:r>
          </a:p>
          <a:p>
            <a:pPr algn="r"/>
            <a:r>
              <a:rPr lang="uk-UA" sz="2400" b="1" dirty="0" smtClean="0">
                <a:solidFill>
                  <a:prstClr val="black"/>
                </a:solidFill>
              </a:rPr>
              <a:t>Чи можна через поверхню тіла людини впливати на внутрішні органи</a:t>
            </a:r>
            <a:r>
              <a:rPr lang="uk-UA" sz="2400" dirty="0" smtClean="0">
                <a:solidFill>
                  <a:prstClr val="black"/>
                </a:solidFill>
              </a:rPr>
              <a:t>? </a:t>
            </a:r>
          </a:p>
          <a:p>
            <a:endParaRPr lang="uk-UA" sz="2400" dirty="0" smtClean="0">
              <a:solidFill>
                <a:prstClr val="black"/>
              </a:solidFill>
            </a:endParaRPr>
          </a:p>
          <a:p>
            <a:r>
              <a:rPr lang="uk-UA" sz="2400" dirty="0" smtClean="0">
                <a:solidFill>
                  <a:prstClr val="black"/>
                </a:solidFill>
              </a:rPr>
              <a:t>Наприклад через руку </a:t>
            </a:r>
            <a:r>
              <a:rPr lang="uk-UA" sz="2400" dirty="0">
                <a:solidFill>
                  <a:prstClr val="black"/>
                </a:solidFill>
              </a:rPr>
              <a:t> </a:t>
            </a:r>
            <a:r>
              <a:rPr lang="uk-UA" sz="2400" dirty="0" smtClean="0">
                <a:solidFill>
                  <a:prstClr val="black"/>
                </a:solidFill>
              </a:rPr>
              <a:t>на серце?</a:t>
            </a:r>
            <a:endParaRPr lang="uk-UA" sz="2400" dirty="0">
              <a:solidFill>
                <a:prstClr val="black"/>
              </a:solidFill>
            </a:endParaRPr>
          </a:p>
        </p:txBody>
      </p:sp>
      <p:pic>
        <p:nvPicPr>
          <p:cNvPr id="6" name="Picture 2" descr="C:\Users\3\Desktop\ner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34474"/>
            <a:ext cx="3568143" cy="229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3\Desktop\Новая папка (2)\DBIVoYfXcAAr3z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9"/>
          <a:stretch/>
        </p:blipFill>
        <p:spPr bwMode="auto">
          <a:xfrm>
            <a:off x="5940152" y="2791071"/>
            <a:ext cx="2772927" cy="37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3\Deskto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01008"/>
            <a:ext cx="4050521" cy="260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26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80112" y="568802"/>
            <a:ext cx="30963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Так для </a:t>
            </a:r>
            <a:r>
              <a:rPr lang="ru-RU" sz="2400" dirty="0" err="1" smtClean="0">
                <a:solidFill>
                  <a:prstClr val="black"/>
                </a:solidFill>
              </a:rPr>
              <a:t>цього</a:t>
            </a:r>
            <a:r>
              <a:rPr lang="ru-RU" sz="2400" dirty="0" smtClean="0">
                <a:solidFill>
                  <a:prstClr val="black"/>
                </a:solidFill>
              </a:rPr>
              <a:t> є </a:t>
            </a:r>
            <a:r>
              <a:rPr lang="ru-RU" sz="2400" dirty="0" err="1" smtClean="0">
                <a:solidFill>
                  <a:prstClr val="black"/>
                </a:solidFill>
              </a:rPr>
              <a:t>анатомічні</a:t>
            </a:r>
            <a:r>
              <a:rPr lang="ru-RU" sz="2400" dirty="0" smtClean="0">
                <a:solidFill>
                  <a:prstClr val="black"/>
                </a:solidFill>
              </a:rPr>
              <a:t> та </a:t>
            </a:r>
            <a:r>
              <a:rPr lang="ru-RU" sz="2400" dirty="0" err="1" smtClean="0">
                <a:solidFill>
                  <a:prstClr val="black"/>
                </a:solidFill>
              </a:rPr>
              <a:t>фізіологічні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підстави</a:t>
            </a:r>
            <a:r>
              <a:rPr lang="ru-RU" sz="2400" dirty="0" smtClean="0">
                <a:solidFill>
                  <a:prstClr val="black"/>
                </a:solidFill>
              </a:rPr>
              <a:t>. </a:t>
            </a:r>
          </a:p>
          <a:p>
            <a:r>
              <a:rPr lang="ru-RU" sz="2400" dirty="0" err="1" smtClean="0">
                <a:solidFill>
                  <a:prstClr val="black"/>
                </a:solidFill>
              </a:rPr>
              <a:t>Дуже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важливо</a:t>
            </a:r>
            <a:r>
              <a:rPr lang="ru-RU" sz="2400" dirty="0" smtClean="0">
                <a:solidFill>
                  <a:prstClr val="black"/>
                </a:solidFill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</a:rPr>
              <a:t>що</a:t>
            </a:r>
            <a:r>
              <a:rPr lang="ru-RU" sz="2400" dirty="0" smtClean="0">
                <a:solidFill>
                  <a:prstClr val="black"/>
                </a:solidFill>
              </a:rPr>
              <a:t> феномен </a:t>
            </a:r>
            <a:r>
              <a:rPr lang="ru-RU" sz="2400" dirty="0" err="1" smtClean="0">
                <a:solidFill>
                  <a:prstClr val="black"/>
                </a:solidFill>
              </a:rPr>
              <a:t>конвергенції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забезпечують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b="1" u="sng" dirty="0" err="1">
                <a:solidFill>
                  <a:prstClr val="black"/>
                </a:solidFill>
              </a:rPr>
              <a:t>взаємне</a:t>
            </a:r>
            <a:r>
              <a:rPr lang="ru-RU" sz="2400" b="1" u="sng" dirty="0">
                <a:solidFill>
                  <a:prstClr val="black"/>
                </a:solidFill>
              </a:rPr>
              <a:t> </a:t>
            </a:r>
            <a:r>
              <a:rPr lang="ru-RU" sz="2400" b="1" u="sng" dirty="0" err="1">
                <a:solidFill>
                  <a:prstClr val="black"/>
                </a:solidFill>
              </a:rPr>
              <a:t>переключення</a:t>
            </a:r>
            <a:r>
              <a:rPr lang="ru-RU" sz="2400" b="1" u="sng" dirty="0">
                <a:solidFill>
                  <a:prstClr val="black"/>
                </a:solidFill>
              </a:rPr>
              <a:t> </a:t>
            </a:r>
            <a:r>
              <a:rPr lang="ru-RU" sz="2400" b="1" u="sng" dirty="0" err="1" smtClean="0">
                <a:solidFill>
                  <a:prstClr val="black"/>
                </a:solidFill>
              </a:rPr>
              <a:t>інформації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як </a:t>
            </a:r>
            <a:r>
              <a:rPr lang="ru-RU" sz="2400" dirty="0" err="1">
                <a:solidFill>
                  <a:prstClr val="black"/>
                </a:solidFill>
              </a:rPr>
              <a:t>соматичних</a:t>
            </a:r>
            <a:r>
              <a:rPr lang="ru-RU" sz="2400" dirty="0">
                <a:solidFill>
                  <a:prstClr val="black"/>
                </a:solidFill>
              </a:rPr>
              <a:t>, так і </a:t>
            </a:r>
            <a:r>
              <a:rPr lang="ru-RU" sz="2400" dirty="0" err="1">
                <a:solidFill>
                  <a:prstClr val="black"/>
                </a:solidFill>
              </a:rPr>
              <a:t>вісцеральних</a:t>
            </a:r>
            <a:r>
              <a:rPr lang="ru-RU" sz="2400" dirty="0">
                <a:solidFill>
                  <a:prstClr val="black"/>
                </a:solidFill>
              </a:rPr>
              <a:t> систем на </a:t>
            </a:r>
            <a:r>
              <a:rPr lang="ru-RU" sz="2400" dirty="0" err="1">
                <a:solidFill>
                  <a:prstClr val="black"/>
                </a:solidFill>
              </a:rPr>
              <a:t>базі</a:t>
            </a:r>
            <a:r>
              <a:rPr lang="ru-RU" sz="2400" dirty="0">
                <a:solidFill>
                  <a:prstClr val="black"/>
                </a:solidFill>
              </a:rPr>
              <a:t> метамерно-</a:t>
            </a:r>
            <a:r>
              <a:rPr lang="ru-RU" sz="2400" dirty="0" err="1">
                <a:solidFill>
                  <a:prstClr val="black"/>
                </a:solidFill>
              </a:rPr>
              <a:t>сегментарної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організації</a:t>
            </a:r>
            <a:r>
              <a:rPr lang="ru-RU" sz="2400" dirty="0">
                <a:solidFill>
                  <a:prstClr val="black"/>
                </a:solidFill>
              </a:rPr>
              <a:t> де </a:t>
            </a:r>
            <a:r>
              <a:rPr lang="ru-RU" sz="2400" dirty="0" err="1">
                <a:solidFill>
                  <a:prstClr val="black"/>
                </a:solidFill>
              </a:rPr>
              <a:t>щільно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контактують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синапси</a:t>
            </a:r>
            <a:r>
              <a:rPr lang="ru-RU" sz="2400" dirty="0" smtClean="0">
                <a:solidFill>
                  <a:prstClr val="black"/>
                </a:solidFill>
              </a:rPr>
              <a:t>. </a:t>
            </a:r>
            <a:endParaRPr lang="uk-UA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7816" y="3140968"/>
            <a:ext cx="24482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Збільшення </a:t>
            </a:r>
            <a:r>
              <a:rPr lang="uk-UA" sz="2000" b="1" dirty="0"/>
              <a:t>або зменшення болю і </a:t>
            </a:r>
            <a:r>
              <a:rPr lang="uk-UA" sz="2000" b="1" dirty="0" err="1"/>
              <a:t>гіперестезії</a:t>
            </a:r>
            <a:r>
              <a:rPr lang="uk-UA" sz="2000" b="1" dirty="0"/>
              <a:t> </a:t>
            </a:r>
            <a:r>
              <a:rPr lang="uk-UA" sz="2000" b="1" dirty="0" smtClean="0"/>
              <a:t> на поверхні тіла свідчить про </a:t>
            </a:r>
            <a:r>
              <a:rPr lang="uk-UA" sz="2000" b="1" dirty="0"/>
              <a:t>погіршенні або поліпшенні перебігу </a:t>
            </a:r>
            <a:r>
              <a:rPr lang="uk-UA" sz="2000" b="1" dirty="0" smtClean="0"/>
              <a:t>захворювання внутрішнього органу</a:t>
            </a:r>
            <a:endParaRPr lang="uk-UA" sz="2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54"/>
          <a:stretch/>
        </p:blipFill>
        <p:spPr bwMode="auto">
          <a:xfrm>
            <a:off x="539552" y="326635"/>
            <a:ext cx="3528392" cy="258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412" y="3384958"/>
            <a:ext cx="1815668" cy="250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116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3\Desktop\Новая папка\image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81952"/>
            <a:ext cx="4896544" cy="47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992" y="494899"/>
            <a:ext cx="4333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/>
              <a:t>Який саме вплив на внутрішні органи відбувається ?</a:t>
            </a:r>
            <a:endParaRPr lang="uk-UA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2059" y="526454"/>
            <a:ext cx="237174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Ми </a:t>
            </a:r>
            <a:r>
              <a:rPr lang="ru-RU" sz="2000" b="1" dirty="0" err="1"/>
              <a:t>впливаємо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на </a:t>
            </a:r>
            <a:r>
              <a:rPr lang="ru-RU" sz="2000" b="1" dirty="0" err="1"/>
              <a:t>симпатичний</a:t>
            </a:r>
            <a:r>
              <a:rPr lang="ru-RU" sz="2000" b="1" dirty="0"/>
              <a:t> шлях </a:t>
            </a:r>
            <a:r>
              <a:rPr lang="ru-RU" sz="2000" b="1" dirty="0" err="1"/>
              <a:t>зв’язків</a:t>
            </a:r>
            <a:r>
              <a:rPr lang="ru-RU" sz="2000" b="1" dirty="0"/>
              <a:t> </a:t>
            </a:r>
            <a:r>
              <a:rPr lang="ru-RU" sz="2000" b="1" dirty="0" err="1"/>
              <a:t>внутрішніх</a:t>
            </a:r>
            <a:r>
              <a:rPr lang="ru-RU" sz="2000" b="1" dirty="0"/>
              <a:t> </a:t>
            </a:r>
            <a:r>
              <a:rPr lang="ru-RU" sz="2000" b="1" dirty="0" err="1"/>
              <a:t>органів</a:t>
            </a:r>
            <a:r>
              <a:rPr lang="ru-RU" sz="2000" b="1" dirty="0"/>
              <a:t>  та </a:t>
            </a:r>
            <a:r>
              <a:rPr lang="ru-RU" sz="2000" b="1" dirty="0" smtClean="0"/>
              <a:t>ЦНС, тому </a:t>
            </a:r>
            <a:r>
              <a:rPr lang="ru-RU" sz="2000" b="1" dirty="0" err="1" smtClean="0"/>
              <a:t>рефлексотерапія</a:t>
            </a:r>
            <a:r>
              <a:rPr lang="ru-RU" sz="2000" b="1" dirty="0" smtClean="0"/>
              <a:t> </a:t>
            </a:r>
            <a:endParaRPr lang="ru-RU" sz="2000" b="1" dirty="0"/>
          </a:p>
          <a:p>
            <a:r>
              <a:rPr lang="ru-RU" sz="2000" b="1" dirty="0"/>
              <a:t>через </a:t>
            </a:r>
            <a:r>
              <a:rPr lang="ru-RU" sz="2000" b="1" dirty="0" err="1"/>
              <a:t>симпатичну</a:t>
            </a:r>
            <a:r>
              <a:rPr lang="ru-RU" sz="2000" b="1" dirty="0"/>
              <a:t> </a:t>
            </a:r>
            <a:r>
              <a:rPr lang="ru-RU" sz="2000" b="1" dirty="0" err="1"/>
              <a:t>нервову</a:t>
            </a:r>
            <a:r>
              <a:rPr lang="ru-RU" sz="2000" b="1" dirty="0"/>
              <a:t> систему </a:t>
            </a:r>
          </a:p>
          <a:p>
            <a:r>
              <a:rPr lang="ru-RU" sz="2000" b="1" dirty="0" err="1"/>
              <a:t>призводить</a:t>
            </a:r>
            <a:r>
              <a:rPr lang="ru-RU" sz="2000" b="1" dirty="0"/>
              <a:t> до </a:t>
            </a:r>
            <a:r>
              <a:rPr lang="ru-RU" sz="2000" b="1" dirty="0" err="1"/>
              <a:t>загального</a:t>
            </a:r>
            <a:r>
              <a:rPr lang="ru-RU" sz="2000" b="1" dirty="0"/>
              <a:t> </a:t>
            </a:r>
            <a:r>
              <a:rPr lang="ru-RU" sz="2000" b="1" dirty="0" err="1"/>
              <a:t>підвищення</a:t>
            </a:r>
            <a:r>
              <a:rPr lang="ru-RU" sz="2000" b="1" dirty="0"/>
              <a:t> </a:t>
            </a:r>
            <a:r>
              <a:rPr lang="ru-RU" sz="2000" b="1" dirty="0" err="1"/>
              <a:t>активності</a:t>
            </a:r>
            <a:r>
              <a:rPr lang="ru-RU" sz="2000" b="1" dirty="0"/>
              <a:t> </a:t>
            </a:r>
            <a:r>
              <a:rPr lang="ru-RU" sz="2000" b="1" dirty="0" err="1" smtClean="0"/>
              <a:t>організму</a:t>
            </a:r>
            <a:r>
              <a:rPr lang="ru-RU" sz="2000" b="1" dirty="0"/>
              <a:t> </a:t>
            </a:r>
            <a:r>
              <a:rPr lang="ru-RU" sz="2000" b="1" dirty="0" smtClean="0"/>
              <a:t>та </a:t>
            </a:r>
            <a:r>
              <a:rPr lang="ru-RU" sz="2000" b="1" dirty="0" err="1" smtClean="0"/>
              <a:t>впливає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симпатичні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зміни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работі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органів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9219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3\Desktop\Новая папка\ллл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04" y="2878615"/>
            <a:ext cx="5815532" cy="418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3\Desktop\Новая папка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54868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3\Desktop\Новая папка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7870"/>
            <a:ext cx="4251804" cy="425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3\Desktop\Новая папка\images (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646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1637" y="404664"/>
            <a:ext cx="25008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Широко рекламуються для </a:t>
            </a:r>
            <a:r>
              <a:rPr lang="uk-UA" sz="2400" dirty="0" err="1" smtClean="0"/>
              <a:t>рефлексотерапії</a:t>
            </a:r>
            <a:r>
              <a:rPr lang="uk-UA" sz="2400" dirty="0" smtClean="0"/>
              <a:t>  </a:t>
            </a:r>
            <a:r>
              <a:rPr lang="uk-UA" sz="2400" dirty="0" err="1" smtClean="0"/>
              <a:t>аплікатори</a:t>
            </a:r>
            <a:r>
              <a:rPr lang="uk-UA" sz="2400" dirty="0" smtClean="0"/>
              <a:t> </a:t>
            </a:r>
            <a:r>
              <a:rPr lang="uk-UA" sz="2400" dirty="0" err="1" smtClean="0"/>
              <a:t>Кузнецова</a:t>
            </a:r>
            <a:r>
              <a:rPr lang="uk-UA" sz="2400" dirty="0" smtClean="0"/>
              <a:t> та </a:t>
            </a:r>
            <a:r>
              <a:rPr lang="uk-UA" sz="2400" dirty="0" err="1" smtClean="0"/>
              <a:t>Ляпко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935648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992629"/>
            <a:ext cx="55081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u="sng" dirty="0" smtClean="0"/>
              <a:t>Рефлекторно </a:t>
            </a:r>
            <a:r>
              <a:rPr lang="uk-UA" sz="2000" b="1" u="sng" dirty="0" err="1" smtClean="0"/>
              <a:t>підвищуєтся</a:t>
            </a:r>
            <a:r>
              <a:rPr lang="uk-UA" sz="2000" b="1" u="sng" dirty="0" smtClean="0"/>
              <a:t>:</a:t>
            </a:r>
            <a:endParaRPr lang="uk-UA" sz="2000" b="1" u="sng" dirty="0"/>
          </a:p>
          <a:p>
            <a:pPr marL="342900" indent="-342900">
              <a:buFont typeface="Arial" pitchFamily="34" charset="0"/>
              <a:buChar char="•"/>
            </a:pPr>
            <a:r>
              <a:rPr lang="uk-UA" sz="2000" b="1" dirty="0" smtClean="0"/>
              <a:t>Артеріальний тиск для забезпечення кровопостачання </a:t>
            </a:r>
            <a:r>
              <a:rPr lang="uk-UA" sz="2000" b="1" dirty="0"/>
              <a:t>і </a:t>
            </a:r>
            <a:r>
              <a:rPr lang="uk-UA" sz="2000" b="1" dirty="0" smtClean="0"/>
              <a:t>тонусу скелетних </a:t>
            </a:r>
            <a:r>
              <a:rPr lang="uk-UA" sz="2000" b="1" dirty="0"/>
              <a:t>м'язів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000" b="1" dirty="0"/>
              <a:t>Обмін </a:t>
            </a:r>
            <a:r>
              <a:rPr lang="uk-UA" sz="2000" b="1" dirty="0" smtClean="0"/>
              <a:t>речовин та гліколіз (м'язи потребують енергії тому глікоген  печінки переходить в глюкозу крові)</a:t>
            </a:r>
            <a:endParaRPr lang="uk-UA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 smtClean="0"/>
              <a:t>Змінюється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серцева</a:t>
            </a:r>
            <a:r>
              <a:rPr lang="ru-RU" sz="2000" b="1" dirty="0" smtClean="0"/>
              <a:t> </a:t>
            </a:r>
            <a:r>
              <a:rPr lang="ru-RU" sz="2000" b="1" dirty="0" err="1"/>
              <a:t>діяльність</a:t>
            </a:r>
            <a:r>
              <a:rPr lang="ru-RU" sz="2000" b="1" dirty="0"/>
              <a:t> (</a:t>
            </a:r>
            <a:r>
              <a:rPr lang="ru-RU" sz="2000" b="1" dirty="0" err="1"/>
              <a:t>тахікардія</a:t>
            </a:r>
            <a:r>
              <a:rPr lang="ru-RU" sz="2000" b="1" dirty="0"/>
              <a:t> та </a:t>
            </a:r>
            <a:r>
              <a:rPr lang="ru-RU" sz="2000" b="1" dirty="0" err="1"/>
              <a:t>розширення</a:t>
            </a:r>
            <a:r>
              <a:rPr lang="ru-RU" sz="2000" b="1" dirty="0"/>
              <a:t> </a:t>
            </a:r>
            <a:r>
              <a:rPr lang="ru-RU" sz="2000" b="1" dirty="0" err="1"/>
              <a:t>судин</a:t>
            </a:r>
            <a:r>
              <a:rPr lang="ru-RU" sz="2000" b="1" dirty="0"/>
              <a:t> </a:t>
            </a:r>
            <a:r>
              <a:rPr lang="ru-RU" sz="2000" b="1" dirty="0" err="1" smtClean="0"/>
              <a:t>серця</a:t>
            </a:r>
            <a:r>
              <a:rPr lang="ru-RU" sz="2000" b="1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/>
              <a:t>т</a:t>
            </a:r>
            <a:r>
              <a:rPr lang="ru-RU" sz="2000" b="1" dirty="0" smtClean="0"/>
              <a:t>а ф</a:t>
            </a:r>
            <a:r>
              <a:rPr lang="uk-UA" sz="2000" b="1" dirty="0" err="1" smtClean="0"/>
              <a:t>ункція</a:t>
            </a:r>
            <a:r>
              <a:rPr lang="uk-UA" sz="2000" b="1" dirty="0" smtClean="0"/>
              <a:t> легень (розширення бронхів)</a:t>
            </a:r>
          </a:p>
          <a:p>
            <a:endParaRPr lang="uk-UA" sz="2000" b="1" u="sng" dirty="0" smtClean="0"/>
          </a:p>
          <a:p>
            <a:r>
              <a:rPr lang="uk-UA" sz="2000" b="1" u="sng" dirty="0" smtClean="0"/>
              <a:t>При </a:t>
            </a:r>
            <a:r>
              <a:rPr lang="uk-UA" sz="2000" b="1" u="sng" dirty="0"/>
              <a:t>цьому гальмуються інші процеси</a:t>
            </a:r>
            <a:r>
              <a:rPr lang="uk-UA" sz="2000" b="1" dirty="0"/>
              <a:t>, активність яких безпосередньо в даний момент не є </a:t>
            </a:r>
            <a:r>
              <a:rPr lang="uk-UA" sz="2000" b="1" dirty="0" smtClean="0"/>
              <a:t>необхідною  </a:t>
            </a:r>
            <a:endParaRPr lang="uk-UA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uk-UA" sz="2000" b="1" dirty="0" smtClean="0"/>
              <a:t>наприклад</a:t>
            </a:r>
            <a:r>
              <a:rPr lang="uk-UA" sz="2000" b="1" dirty="0"/>
              <a:t>, діяльність травної </a:t>
            </a:r>
            <a:r>
              <a:rPr lang="uk-UA" sz="2000" b="1" dirty="0" smtClean="0"/>
              <a:t>системи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000" b="1" dirty="0" smtClean="0"/>
              <a:t>має </a:t>
            </a:r>
            <a:r>
              <a:rPr lang="uk-UA" sz="2000" b="1" dirty="0"/>
              <a:t>вплив </a:t>
            </a:r>
            <a:r>
              <a:rPr lang="uk-UA" sz="2000" b="1" dirty="0" smtClean="0"/>
              <a:t>на функцію </a:t>
            </a:r>
            <a:r>
              <a:rPr lang="uk-UA" sz="2000" b="1" dirty="0"/>
              <a:t>сечового міхура </a:t>
            </a:r>
            <a:r>
              <a:rPr lang="uk-UA" sz="2000" b="1" dirty="0" smtClean="0"/>
              <a:t>(</a:t>
            </a:r>
            <a:r>
              <a:rPr lang="uk-UA" sz="2000" b="1" dirty="0"/>
              <a:t>сприяє затримці сечі</a:t>
            </a:r>
            <a:r>
              <a:rPr lang="uk-UA" sz="2000" b="1" dirty="0" smtClean="0"/>
              <a:t>)</a:t>
            </a:r>
            <a:endParaRPr lang="uk-UA" sz="2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4" y="3645024"/>
            <a:ext cx="2849694" cy="29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0909"/>
            <a:ext cx="23322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Симпатична </a:t>
            </a:r>
            <a:r>
              <a:rPr lang="ru-RU" sz="2000" b="1" dirty="0" err="1" smtClean="0">
                <a:solidFill>
                  <a:prstClr val="black"/>
                </a:solidFill>
              </a:rPr>
              <a:t>нервова</a:t>
            </a:r>
            <a:r>
              <a:rPr lang="ru-RU" sz="2000" b="1" dirty="0" smtClean="0">
                <a:solidFill>
                  <a:prstClr val="black"/>
                </a:solidFill>
              </a:rPr>
              <a:t> система </a:t>
            </a:r>
            <a:r>
              <a:rPr lang="ru-RU" sz="2000" dirty="0">
                <a:solidFill>
                  <a:prstClr val="black"/>
                </a:solidFill>
              </a:rPr>
              <a:t>приводить </a:t>
            </a:r>
            <a:r>
              <a:rPr lang="ru-RU" sz="2000" dirty="0" err="1">
                <a:solidFill>
                  <a:prstClr val="black"/>
                </a:solidFill>
              </a:rPr>
              <a:t>тіло</a:t>
            </a:r>
            <a:r>
              <a:rPr lang="ru-RU" sz="2000" dirty="0">
                <a:solidFill>
                  <a:prstClr val="black"/>
                </a:solidFill>
              </a:rPr>
              <a:t> у стан </a:t>
            </a:r>
            <a:r>
              <a:rPr lang="ru-RU" sz="2000" dirty="0" err="1">
                <a:solidFill>
                  <a:prstClr val="black"/>
                </a:solidFill>
              </a:rPr>
              <a:t>готовності</a:t>
            </a:r>
            <a:r>
              <a:rPr lang="ru-RU" sz="2000" dirty="0">
                <a:solidFill>
                  <a:prstClr val="black"/>
                </a:solidFill>
              </a:rPr>
              <a:t> до </a:t>
            </a:r>
            <a:r>
              <a:rPr lang="ru-RU" sz="2000" dirty="0" err="1">
                <a:solidFill>
                  <a:prstClr val="black"/>
                </a:solidFill>
              </a:rPr>
              <a:t>активних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err="1">
                <a:solidFill>
                  <a:prstClr val="black"/>
                </a:solidFill>
              </a:rPr>
              <a:t>дій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err="1">
                <a:solidFill>
                  <a:prstClr val="black"/>
                </a:solidFill>
              </a:rPr>
              <a:t>наприклад</a:t>
            </a:r>
            <a:r>
              <a:rPr lang="ru-RU" sz="2000" dirty="0">
                <a:solidFill>
                  <a:prstClr val="black"/>
                </a:solidFill>
              </a:rPr>
              <a:t> для оборони </a:t>
            </a:r>
            <a:r>
              <a:rPr lang="ru-RU" sz="2000" dirty="0" err="1">
                <a:solidFill>
                  <a:prstClr val="black"/>
                </a:solidFill>
              </a:rPr>
              <a:t>чи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err="1">
                <a:solidFill>
                  <a:prstClr val="black"/>
                </a:solidFill>
              </a:rPr>
              <a:t>втечі</a:t>
            </a:r>
            <a:r>
              <a:rPr lang="ru-RU" sz="2000" dirty="0">
                <a:solidFill>
                  <a:prstClr val="black"/>
                </a:solidFill>
              </a:rPr>
              <a:t> в </a:t>
            </a:r>
            <a:r>
              <a:rPr lang="ru-RU" sz="2000" dirty="0" err="1">
                <a:solidFill>
                  <a:prstClr val="black"/>
                </a:solidFill>
              </a:rPr>
              <a:t>екстремальних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err="1">
                <a:solidFill>
                  <a:prstClr val="black"/>
                </a:solidFill>
              </a:rPr>
              <a:t>ситуаціях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(«борись или беги»).</a:t>
            </a:r>
          </a:p>
        </p:txBody>
      </p:sp>
    </p:spTree>
    <p:extLst>
      <p:ext uri="{BB962C8B-B14F-4D97-AF65-F5344CB8AC3E}">
        <p14:creationId xmlns:p14="http://schemas.microsoft.com/office/powerpoint/2010/main" val="2589786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0181" y="3186264"/>
            <a:ext cx="5516684" cy="3052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Рефлекторна 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регуляція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здійснюється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ЦНС  без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участі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свідомості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і не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може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підпорядковуватися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бажанням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людини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prstClr val="black"/>
                </a:solidFill>
                <a:ea typeface="Calibri"/>
                <a:cs typeface="Times New Roman"/>
              </a:rPr>
              <a:t>Адекватна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стимуляція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різними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фізичними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чинниками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ea typeface="Calibri"/>
                <a:cs typeface="Times New Roman"/>
              </a:rPr>
              <a:t>призводить</a:t>
            </a:r>
            <a:r>
              <a:rPr lang="ru-RU" sz="20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врешті-решт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за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рахунок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зворотного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зв’язку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до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гармонізації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гіпоталамо-наднирникової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системи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з </a:t>
            </a:r>
            <a:r>
              <a:rPr lang="ru-RU" sz="2000" b="1" dirty="0" err="1">
                <a:solidFill>
                  <a:prstClr val="black"/>
                </a:solidFill>
                <a:ea typeface="Calibri"/>
                <a:cs typeface="Times New Roman"/>
              </a:rPr>
              <a:t>прогнозованими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результатами</a:t>
            </a:r>
            <a:r>
              <a:rPr lang="ru-RU" sz="2000" b="1" dirty="0" smtClean="0">
                <a:solidFill>
                  <a:prstClr val="black"/>
                </a:solidFill>
                <a:ea typeface="Calibri"/>
                <a:cs typeface="Times New Roman"/>
              </a:rPr>
              <a:t>. </a:t>
            </a:r>
            <a:endParaRPr lang="ru-RU" sz="20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70109"/>
            <a:ext cx="26642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prstClr val="black"/>
                </a:solidFill>
              </a:rPr>
              <a:t>Розвивається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 err="1">
                <a:solidFill>
                  <a:prstClr val="black"/>
                </a:solidFill>
              </a:rPr>
              <a:t>складний</a:t>
            </a:r>
            <a:r>
              <a:rPr lang="ru-RU" sz="2000" dirty="0">
                <a:solidFill>
                  <a:prstClr val="black"/>
                </a:solidFill>
              </a:rPr>
              <a:t> каскад </a:t>
            </a:r>
            <a:r>
              <a:rPr lang="ru-RU" sz="2000" dirty="0" err="1">
                <a:solidFill>
                  <a:prstClr val="black"/>
                </a:solidFill>
              </a:rPr>
              <a:t>нейрогуморальних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err="1">
                <a:solidFill>
                  <a:prstClr val="black"/>
                </a:solidFill>
              </a:rPr>
              <a:t>реакцій</a:t>
            </a:r>
            <a:endParaRPr lang="ru-RU" sz="2000" dirty="0">
              <a:solidFill>
                <a:prstClr val="black"/>
              </a:solidFill>
            </a:endParaRPr>
          </a:p>
          <a:p>
            <a:r>
              <a:rPr lang="uk-UA" sz="2000" dirty="0" smtClean="0">
                <a:solidFill>
                  <a:prstClr val="black"/>
                </a:solidFill>
              </a:rPr>
              <a:t>підвищується </a:t>
            </a:r>
            <a:r>
              <a:rPr lang="uk-UA" sz="2000" dirty="0">
                <a:solidFill>
                  <a:prstClr val="black"/>
                </a:solidFill>
              </a:rPr>
              <a:t>вироблення природних знеболюючих гормонів (</a:t>
            </a:r>
            <a:r>
              <a:rPr lang="uk-UA" sz="2000" dirty="0" err="1">
                <a:solidFill>
                  <a:prstClr val="black"/>
                </a:solidFill>
              </a:rPr>
              <a:t>ендорфінів</a:t>
            </a:r>
            <a:r>
              <a:rPr lang="uk-UA" sz="2000" dirty="0">
                <a:solidFill>
                  <a:prstClr val="black"/>
                </a:solidFill>
              </a:rPr>
              <a:t>, серотоніну, </a:t>
            </a:r>
            <a:r>
              <a:rPr lang="uk-UA" sz="2000" dirty="0" err="1">
                <a:solidFill>
                  <a:prstClr val="black"/>
                </a:solidFill>
              </a:rPr>
              <a:t>енкефалінів</a:t>
            </a:r>
            <a:r>
              <a:rPr lang="uk-UA" sz="2000" dirty="0">
                <a:solidFill>
                  <a:prstClr val="black"/>
                </a:solidFill>
              </a:rPr>
              <a:t>);</a:t>
            </a:r>
          </a:p>
          <a:p>
            <a:r>
              <a:rPr lang="uk-UA" sz="2000" dirty="0">
                <a:solidFill>
                  <a:prstClr val="black"/>
                </a:solidFill>
              </a:rPr>
              <a:t>в крові збільшується рівень гормонів кори надниркових залоз - </a:t>
            </a:r>
            <a:r>
              <a:rPr lang="uk-UA" sz="2000" dirty="0" err="1">
                <a:solidFill>
                  <a:prstClr val="black"/>
                </a:solidFill>
              </a:rPr>
              <a:t>глюкокортикоїдів</a:t>
            </a:r>
            <a:r>
              <a:rPr lang="uk-UA" sz="2000" dirty="0">
                <a:solidFill>
                  <a:prstClr val="black"/>
                </a:solidFill>
              </a:rPr>
              <a:t>, які мають сильну </a:t>
            </a:r>
            <a:r>
              <a:rPr lang="uk-UA" sz="2000" dirty="0" err="1">
                <a:solidFill>
                  <a:prstClr val="black"/>
                </a:solidFill>
              </a:rPr>
              <a:t>протиалергічну</a:t>
            </a:r>
            <a:r>
              <a:rPr lang="uk-UA" sz="2000" dirty="0">
                <a:solidFill>
                  <a:prstClr val="black"/>
                </a:solidFill>
              </a:rPr>
              <a:t> і протизапальну дію</a:t>
            </a:r>
            <a:r>
              <a:rPr lang="uk-UA" sz="2000" dirty="0" smtClean="0">
                <a:solidFill>
                  <a:prstClr val="black"/>
                </a:solidFill>
              </a:rPr>
              <a:t>;</a:t>
            </a:r>
            <a:endParaRPr lang="uk-UA" sz="2000" dirty="0">
              <a:solidFill>
                <a:prstClr val="black"/>
              </a:solidFill>
            </a:endParaRPr>
          </a:p>
        </p:txBody>
      </p:sp>
      <p:pic>
        <p:nvPicPr>
          <p:cNvPr id="1027" name="Picture 3" descr="C:\Users\3\Desktop\images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6" b="18295"/>
          <a:stretch/>
        </p:blipFill>
        <p:spPr bwMode="auto">
          <a:xfrm>
            <a:off x="2896290" y="330963"/>
            <a:ext cx="3249818" cy="257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17652" y="692696"/>
            <a:ext cx="270921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Чи</a:t>
            </a:r>
            <a:r>
              <a:rPr lang="ru-RU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може</a:t>
            </a:r>
            <a:r>
              <a:rPr lang="ru-RU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людина</a:t>
            </a:r>
            <a:r>
              <a:rPr lang="ru-RU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впливати</a:t>
            </a:r>
            <a:r>
              <a:rPr lang="ru-RU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 на </a:t>
            </a:r>
            <a:r>
              <a:rPr lang="ru-RU" sz="24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ефект</a:t>
            </a:r>
            <a:r>
              <a:rPr lang="ru-RU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рефлексотерапії</a:t>
            </a:r>
            <a:r>
              <a:rPr lang="ru-RU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?</a:t>
            </a:r>
            <a:endParaRPr lang="ru-RU" sz="2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495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2281939"/>
            <a:ext cx="53118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prstClr val="black"/>
                </a:solidFill>
              </a:rPr>
              <a:t>Для рефлекторного впливу </a:t>
            </a:r>
            <a:r>
              <a:rPr lang="uk-UA" sz="2000" dirty="0" smtClean="0">
                <a:solidFill>
                  <a:prstClr val="black"/>
                </a:solidFill>
              </a:rPr>
              <a:t>в методиці </a:t>
            </a:r>
            <a:r>
              <a:rPr lang="ru-RU" sz="2000" dirty="0" smtClean="0">
                <a:solidFill>
                  <a:prstClr val="black"/>
                </a:solidFill>
              </a:rPr>
              <a:t>Су  </a:t>
            </a:r>
            <a:r>
              <a:rPr lang="ru-RU" sz="2000" dirty="0" err="1">
                <a:solidFill>
                  <a:prstClr val="black"/>
                </a:solidFill>
              </a:rPr>
              <a:t>Джок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uk-UA" sz="2000" dirty="0" smtClean="0">
                <a:solidFill>
                  <a:prstClr val="black"/>
                </a:solidFill>
              </a:rPr>
              <a:t>обрані  </a:t>
            </a:r>
            <a:r>
              <a:rPr lang="uk-UA" sz="2000" dirty="0">
                <a:solidFill>
                  <a:prstClr val="black"/>
                </a:solidFill>
              </a:rPr>
              <a:t>найбільш </a:t>
            </a:r>
            <a:r>
              <a:rPr lang="uk-UA" sz="2000" dirty="0" smtClean="0">
                <a:solidFill>
                  <a:prstClr val="black"/>
                </a:solidFill>
              </a:rPr>
              <a:t>доступні </a:t>
            </a:r>
            <a:r>
              <a:rPr lang="uk-UA" sz="2000" dirty="0">
                <a:solidFill>
                  <a:prstClr val="black"/>
                </a:solidFill>
              </a:rPr>
              <a:t>ділянки нашого тіла -   </a:t>
            </a:r>
          </a:p>
          <a:p>
            <a:r>
              <a:rPr lang="ru-RU" sz="2000" b="1" dirty="0">
                <a:solidFill>
                  <a:prstClr val="black"/>
                </a:solidFill>
              </a:rPr>
              <a:t>Су - кисть і </a:t>
            </a:r>
            <a:r>
              <a:rPr lang="ru-RU" sz="2000" b="1" dirty="0" err="1">
                <a:solidFill>
                  <a:prstClr val="black"/>
                </a:solidFill>
              </a:rPr>
              <a:t>Джок</a:t>
            </a:r>
            <a:r>
              <a:rPr lang="ru-RU" sz="2000" b="1" dirty="0">
                <a:solidFill>
                  <a:prstClr val="black"/>
                </a:solidFill>
              </a:rPr>
              <a:t> - стопа </a:t>
            </a:r>
            <a:endParaRPr lang="uk-UA" sz="2000" b="1" dirty="0">
              <a:solidFill>
                <a:prstClr val="black"/>
              </a:solidFill>
            </a:endParaRPr>
          </a:p>
          <a:p>
            <a:endParaRPr lang="uk-UA" sz="2000" dirty="0">
              <a:solidFill>
                <a:prstClr val="black"/>
              </a:solidFill>
            </a:endParaRPr>
          </a:p>
          <a:p>
            <a:r>
              <a:rPr lang="uk-UA" sz="2000" dirty="0" smtClean="0">
                <a:solidFill>
                  <a:prstClr val="black"/>
                </a:solidFill>
              </a:rPr>
              <a:t>Лікувальна методика заснована на </a:t>
            </a:r>
            <a:r>
              <a:rPr lang="uk-UA" sz="2000" dirty="0">
                <a:solidFill>
                  <a:prstClr val="black"/>
                </a:solidFill>
              </a:rPr>
              <a:t>діагностиці  і стимулюванні точок і зон  кисті і </a:t>
            </a:r>
            <a:r>
              <a:rPr lang="uk-UA" sz="2000" dirty="0" smtClean="0">
                <a:solidFill>
                  <a:prstClr val="black"/>
                </a:solidFill>
              </a:rPr>
              <a:t>стопи</a:t>
            </a:r>
            <a:endParaRPr lang="uk-UA" sz="20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828" y="1352829"/>
            <a:ext cx="2114849" cy="31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3" y="616126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u="sng" dirty="0" err="1" smtClean="0"/>
              <a:t>сучасних</a:t>
            </a:r>
            <a:r>
              <a:rPr lang="ru-RU" sz="2400" u="sng" dirty="0" smtClean="0"/>
              <a:t> </a:t>
            </a:r>
            <a:r>
              <a:rPr lang="ru-RU" sz="2400" dirty="0" err="1" smtClean="0"/>
              <a:t>напрямків</a:t>
            </a:r>
            <a:r>
              <a:rPr lang="ru-RU" sz="2400" dirty="0" smtClean="0"/>
              <a:t> </a:t>
            </a:r>
            <a:r>
              <a:rPr lang="ru-RU" sz="2400" dirty="0" err="1"/>
              <a:t>рефлексотерапії</a:t>
            </a:r>
            <a:r>
              <a:rPr lang="ru-RU" sz="2400" dirty="0"/>
              <a:t> все </a:t>
            </a:r>
            <a:r>
              <a:rPr lang="ru-RU" sz="2400" dirty="0" err="1"/>
              <a:t>більшого</a:t>
            </a:r>
            <a:r>
              <a:rPr lang="ru-RU" sz="2400" dirty="0"/>
              <a:t> </a:t>
            </a:r>
            <a:r>
              <a:rPr lang="ru-RU" sz="2400" dirty="0" err="1"/>
              <a:t>поширення</a:t>
            </a:r>
            <a:r>
              <a:rPr lang="ru-RU" sz="2400" dirty="0"/>
              <a:t> </a:t>
            </a:r>
            <a:r>
              <a:rPr lang="ru-RU" sz="2400" dirty="0" err="1"/>
              <a:t>набуває</a:t>
            </a:r>
            <a:r>
              <a:rPr lang="ru-RU" sz="2400" dirty="0"/>
              <a:t> метод Су </a:t>
            </a:r>
            <a:r>
              <a:rPr lang="ru-RU" sz="2400" dirty="0" err="1" smtClean="0"/>
              <a:t>Джок</a:t>
            </a:r>
            <a:r>
              <a:rPr lang="ru-RU" sz="2400" dirty="0" smtClean="0"/>
              <a:t> </a:t>
            </a:r>
            <a:r>
              <a:rPr lang="ru-RU" sz="2400" dirty="0" err="1" smtClean="0"/>
              <a:t>терапії</a:t>
            </a:r>
            <a:endParaRPr lang="uk-UA" sz="2400" dirty="0"/>
          </a:p>
        </p:txBody>
      </p:sp>
      <p:pic>
        <p:nvPicPr>
          <p:cNvPr id="7" name="Picture 2" descr="F:\Новая папка (2)\массаж-рук0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893" y="4534523"/>
            <a:ext cx="2756936" cy="19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3\Desktop\Новая папка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25" y="4534522"/>
            <a:ext cx="2930509" cy="19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9863" y="385293"/>
            <a:ext cx="3588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Що таке Су </a:t>
            </a:r>
            <a:r>
              <a:rPr lang="uk-UA" sz="2400" b="1" dirty="0"/>
              <a:t>Джок </a:t>
            </a:r>
            <a:r>
              <a:rPr lang="uk-UA" sz="2400" b="1" dirty="0" smtClean="0"/>
              <a:t>терапії?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174392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2132856"/>
            <a:ext cx="36438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был </a:t>
            </a:r>
            <a:r>
              <a:rPr lang="ru-RU" sz="2000" dirty="0">
                <a:solidFill>
                  <a:prstClr val="black"/>
                </a:solidFill>
              </a:rPr>
              <a:t>принят Устав Ассоциации, избраны президент (доктор Пак Мин </a:t>
            </a:r>
            <a:r>
              <a:rPr lang="ru-RU" sz="2000" dirty="0" err="1">
                <a:solidFill>
                  <a:prstClr val="black"/>
                </a:solidFill>
              </a:rPr>
              <a:t>Чул</a:t>
            </a:r>
            <a:r>
              <a:rPr lang="ru-RU" sz="2000" dirty="0">
                <a:solidFill>
                  <a:prstClr val="black"/>
                </a:solidFill>
              </a:rPr>
              <a:t>, республика </a:t>
            </a:r>
            <a:r>
              <a:rPr lang="ru-RU" sz="2000" b="1" dirty="0">
                <a:solidFill>
                  <a:prstClr val="black"/>
                </a:solidFill>
              </a:rPr>
              <a:t>Корея</a:t>
            </a:r>
            <a:r>
              <a:rPr lang="ru-RU" sz="2000" dirty="0">
                <a:solidFill>
                  <a:prstClr val="black"/>
                </a:solidFill>
              </a:rPr>
              <a:t>) и вице-президент (доктор Пак </a:t>
            </a:r>
            <a:r>
              <a:rPr lang="ru-RU" sz="2000" dirty="0" err="1">
                <a:solidFill>
                  <a:prstClr val="black"/>
                </a:solidFill>
              </a:rPr>
              <a:t>Минкю</a:t>
            </a:r>
            <a:r>
              <a:rPr lang="ru-RU" sz="2000" dirty="0">
                <a:solidFill>
                  <a:prstClr val="black"/>
                </a:solidFill>
              </a:rPr>
              <a:t>, республика Корея), а также секретариат (доктор </a:t>
            </a:r>
            <a:r>
              <a:rPr lang="ru-RU" sz="2000" dirty="0" err="1">
                <a:solidFill>
                  <a:prstClr val="black"/>
                </a:solidFill>
              </a:rPr>
              <a:t>Шанкар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err="1">
                <a:solidFill>
                  <a:prstClr val="black"/>
                </a:solidFill>
              </a:rPr>
              <a:t>Моханасельван</a:t>
            </a:r>
            <a:r>
              <a:rPr lang="ru-RU" sz="2000" dirty="0">
                <a:solidFill>
                  <a:prstClr val="black"/>
                </a:solidFill>
              </a:rPr>
              <a:t>, </a:t>
            </a:r>
            <a:r>
              <a:rPr lang="ru-RU" sz="2000" b="1" dirty="0">
                <a:solidFill>
                  <a:prstClr val="black"/>
                </a:solidFill>
              </a:rPr>
              <a:t>Индия</a:t>
            </a:r>
            <a:r>
              <a:rPr lang="ru-RU" sz="2000" dirty="0">
                <a:solidFill>
                  <a:prstClr val="black"/>
                </a:solidFill>
              </a:rPr>
              <a:t>, доктора Николаева Виолетта и </a:t>
            </a:r>
            <a:r>
              <a:rPr lang="ru-RU" sz="2000" dirty="0" err="1">
                <a:solidFill>
                  <a:prstClr val="black"/>
                </a:solidFill>
              </a:rPr>
              <a:t>Даркова</a:t>
            </a:r>
            <a:r>
              <a:rPr lang="ru-RU" sz="2000" dirty="0">
                <a:solidFill>
                  <a:prstClr val="black"/>
                </a:solidFill>
              </a:rPr>
              <a:t> Марина, </a:t>
            </a:r>
            <a:r>
              <a:rPr lang="ru-RU" sz="2000" b="1" dirty="0">
                <a:solidFill>
                  <a:prstClr val="black"/>
                </a:solidFill>
              </a:rPr>
              <a:t>Россия</a:t>
            </a:r>
            <a:r>
              <a:rPr lang="ru-RU" sz="2000" dirty="0">
                <a:solidFill>
                  <a:prstClr val="black"/>
                </a:solidFill>
              </a:rPr>
              <a:t>).</a:t>
            </a:r>
            <a:endParaRPr lang="uk-UA" sz="20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4839" y="5013176"/>
            <a:ext cx="49659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отделом </a:t>
            </a:r>
            <a:r>
              <a:rPr lang="ru-RU" dirty="0">
                <a:solidFill>
                  <a:prstClr val="black"/>
                </a:solidFill>
              </a:rPr>
              <a:t>научных исследований и </a:t>
            </a:r>
            <a:r>
              <a:rPr lang="ru-RU" dirty="0" smtClean="0">
                <a:solidFill>
                  <a:prstClr val="black"/>
                </a:solidFill>
              </a:rPr>
              <a:t>развития  руководит доктор </a:t>
            </a:r>
            <a:r>
              <a:rPr lang="ru-RU" dirty="0" err="1">
                <a:solidFill>
                  <a:prstClr val="black"/>
                </a:solidFill>
              </a:rPr>
              <a:t>Зоар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Ягил</a:t>
            </a:r>
            <a:r>
              <a:rPr lang="ru-RU" b="1" dirty="0">
                <a:solidFill>
                  <a:prstClr val="black"/>
                </a:solidFill>
              </a:rPr>
              <a:t>, Израиль</a:t>
            </a:r>
            <a:r>
              <a:rPr lang="ru-RU" dirty="0">
                <a:solidFill>
                  <a:prstClr val="black"/>
                </a:solidFill>
              </a:rPr>
              <a:t>.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В России эту </a:t>
            </a:r>
            <a:r>
              <a:rPr lang="ru-RU" dirty="0">
                <a:solidFill>
                  <a:prstClr val="black"/>
                </a:solidFill>
              </a:rPr>
              <a:t>работу возглавила доктор </a:t>
            </a:r>
            <a:r>
              <a:rPr lang="ru-RU" b="1" dirty="0">
                <a:solidFill>
                  <a:prstClr val="black"/>
                </a:solidFill>
              </a:rPr>
              <a:t>Николаева В.Л., кандидат медицинских </a:t>
            </a:r>
            <a:r>
              <a:rPr lang="ru-RU" b="1" dirty="0" smtClean="0">
                <a:solidFill>
                  <a:prstClr val="black"/>
                </a:solidFill>
              </a:rPr>
              <a:t>наук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Picture 3" descr="E:\znamy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t="25205"/>
          <a:stretch/>
        </p:blipFill>
        <p:spPr bwMode="auto">
          <a:xfrm>
            <a:off x="4143405" y="1891864"/>
            <a:ext cx="456885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511" y="476672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В  </a:t>
            </a:r>
            <a:r>
              <a:rPr lang="ru-RU" sz="2000" b="1" dirty="0">
                <a:solidFill>
                  <a:prstClr val="black"/>
                </a:solidFill>
              </a:rPr>
              <a:t>2013 году </a:t>
            </a:r>
            <a:r>
              <a:rPr lang="ru-RU" sz="2000" b="1" dirty="0" smtClean="0">
                <a:solidFill>
                  <a:prstClr val="black"/>
                </a:solidFill>
              </a:rPr>
              <a:t>на </a:t>
            </a:r>
            <a:r>
              <a:rPr lang="ru-RU" sz="2000" b="1" dirty="0">
                <a:solidFill>
                  <a:prstClr val="black"/>
                </a:solidFill>
              </a:rPr>
              <a:t>Кипре 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прошел Первый конгресс международной ассоциации Су </a:t>
            </a:r>
            <a:r>
              <a:rPr lang="ru-RU" sz="2000" b="1" dirty="0" err="1">
                <a:solidFill>
                  <a:prstClr val="black"/>
                </a:solidFill>
              </a:rPr>
              <a:t>Джок</a:t>
            </a:r>
            <a:r>
              <a:rPr lang="ru-RU" sz="2000" b="1" dirty="0">
                <a:solidFill>
                  <a:prstClr val="black"/>
                </a:solidFill>
              </a:rPr>
              <a:t> - </a:t>
            </a:r>
            <a:r>
              <a:rPr lang="ru-RU" sz="2000" b="1" dirty="0" smtClean="0">
                <a:solidFill>
                  <a:prstClr val="black"/>
                </a:solidFill>
              </a:rPr>
              <a:t>ISA. В </a:t>
            </a:r>
            <a:r>
              <a:rPr lang="ru-RU" sz="2000" b="1" dirty="0">
                <a:solidFill>
                  <a:prstClr val="black"/>
                </a:solidFill>
              </a:rPr>
              <a:t>конгрессе приняли участие 25 руководителей Су </a:t>
            </a:r>
            <a:r>
              <a:rPr lang="ru-RU" sz="2000" b="1" dirty="0" err="1">
                <a:solidFill>
                  <a:prstClr val="black"/>
                </a:solidFill>
              </a:rPr>
              <a:t>Джок</a:t>
            </a:r>
            <a:r>
              <a:rPr lang="ru-RU" sz="2000" b="1" dirty="0">
                <a:solidFill>
                  <a:prstClr val="black"/>
                </a:solidFill>
              </a:rPr>
              <a:t> центров из 13 </a:t>
            </a:r>
            <a:r>
              <a:rPr lang="ru-RU" sz="2000" b="1" dirty="0" smtClean="0">
                <a:solidFill>
                  <a:prstClr val="black"/>
                </a:solidFill>
              </a:rPr>
              <a:t>стран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39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44526" y="311320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prstClr val="black"/>
                </a:solidFill>
              </a:rPr>
              <a:t>В Су Джок акупресурі використовується класична акупунктура </a:t>
            </a:r>
            <a:r>
              <a:rPr lang="uk-UA" sz="2400" b="1" dirty="0">
                <a:solidFill>
                  <a:prstClr val="black"/>
                </a:solidFill>
              </a:rPr>
              <a:t>(голковколювання, голкотерапія</a:t>
            </a:r>
            <a:r>
              <a:rPr lang="uk-UA" sz="2400" b="1" dirty="0" smtClean="0">
                <a:solidFill>
                  <a:prstClr val="black"/>
                </a:solidFill>
              </a:rPr>
              <a:t>)</a:t>
            </a:r>
            <a:endParaRPr lang="uk-UA" sz="2400" b="1" dirty="0">
              <a:solidFill>
                <a:prstClr val="black"/>
              </a:solidFill>
            </a:endParaRPr>
          </a:p>
        </p:txBody>
      </p:sp>
      <p:pic>
        <p:nvPicPr>
          <p:cNvPr id="6" name="Picture 2" descr="C:\Users\3\Desktop\Новая папка (2)\su-dzhok-igly-proizvodstvo-ukraina_6c4862f9922a9a1_800x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4458" r="5525" b="3180"/>
          <a:stretch/>
        </p:blipFill>
        <p:spPr bwMode="auto">
          <a:xfrm>
            <a:off x="3319416" y="2010041"/>
            <a:ext cx="5531354" cy="39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0" b="35796"/>
          <a:stretch/>
        </p:blipFill>
        <p:spPr bwMode="auto">
          <a:xfrm>
            <a:off x="477559" y="182260"/>
            <a:ext cx="2726290" cy="182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64782" y="2275233"/>
            <a:ext cx="30243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prstClr val="black"/>
                </a:solidFill>
              </a:rPr>
              <a:t>ПРИНЦИП ЛІКУВАЛЬНОЇ ДІЇ ГОЛКОВКОЛЮВАННЯ</a:t>
            </a:r>
          </a:p>
          <a:p>
            <a:r>
              <a:rPr lang="uk-UA" dirty="0">
                <a:solidFill>
                  <a:prstClr val="black"/>
                </a:solidFill>
              </a:rPr>
              <a:t>Під час процедури використовують одноразові тонкі стерильні голки з заокругленим кінцем. </a:t>
            </a:r>
            <a:endParaRPr lang="uk-UA" dirty="0" smtClean="0">
              <a:solidFill>
                <a:prstClr val="black"/>
              </a:solidFill>
            </a:endParaRPr>
          </a:p>
          <a:p>
            <a:r>
              <a:rPr lang="uk-UA" dirty="0" smtClean="0">
                <a:solidFill>
                  <a:prstClr val="black"/>
                </a:solidFill>
              </a:rPr>
              <a:t>Вони </a:t>
            </a:r>
            <a:r>
              <a:rPr lang="uk-UA" dirty="0">
                <a:solidFill>
                  <a:prstClr val="black"/>
                </a:solidFill>
              </a:rPr>
              <a:t>не проколюють шкіру, не ушкоджують судини і тканини, а ніби відсувають їх</a:t>
            </a:r>
            <a:r>
              <a:rPr lang="uk-UA" dirty="0" smtClean="0">
                <a:solidFill>
                  <a:prstClr val="black"/>
                </a:solidFill>
              </a:rPr>
              <a:t>.</a:t>
            </a:r>
          </a:p>
          <a:p>
            <a:r>
              <a:rPr lang="uk-UA" dirty="0" smtClean="0">
                <a:solidFill>
                  <a:prstClr val="black"/>
                </a:solidFill>
              </a:rPr>
              <a:t> </a:t>
            </a:r>
            <a:r>
              <a:rPr lang="uk-UA" dirty="0">
                <a:solidFill>
                  <a:prstClr val="black"/>
                </a:solidFill>
              </a:rPr>
              <a:t>При досить тривалій процедурі в шкірі виникає невелике роздратування, яке обумовлює </a:t>
            </a:r>
            <a:r>
              <a:rPr lang="uk-UA" dirty="0" smtClean="0">
                <a:solidFill>
                  <a:prstClr val="black"/>
                </a:solidFill>
              </a:rPr>
              <a:t>адаптивні </a:t>
            </a:r>
            <a:r>
              <a:rPr lang="uk-UA" dirty="0">
                <a:solidFill>
                  <a:prstClr val="black"/>
                </a:solidFill>
              </a:rPr>
              <a:t>реакції </a:t>
            </a:r>
            <a:r>
              <a:rPr lang="uk-UA" dirty="0" smtClean="0">
                <a:solidFill>
                  <a:prstClr val="black"/>
                </a:solidFill>
              </a:rPr>
              <a:t>організму</a:t>
            </a:r>
            <a:endParaRPr lang="uk-UA" dirty="0">
              <a:solidFill>
                <a:prstClr val="black"/>
              </a:solidFill>
            </a:endParaRPr>
          </a:p>
          <a:p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59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0570" y="4941168"/>
            <a:ext cx="45861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</a:t>
            </a:r>
            <a:r>
              <a:rPr lang="ru-RU" dirty="0" smtClean="0">
                <a:solidFill>
                  <a:prstClr val="black"/>
                </a:solidFill>
              </a:rPr>
              <a:t>ахонькую </a:t>
            </a:r>
            <a:r>
              <a:rPr lang="ru-RU" dirty="0">
                <a:solidFill>
                  <a:prstClr val="black"/>
                </a:solidFill>
              </a:rPr>
              <a:t>сигаретку-</a:t>
            </a:r>
            <a:r>
              <a:rPr lang="ru-RU" dirty="0" err="1">
                <a:solidFill>
                  <a:prstClr val="black"/>
                </a:solidFill>
              </a:rPr>
              <a:t>моксу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(из </a:t>
            </a:r>
            <a:r>
              <a:rPr lang="ru-RU" dirty="0">
                <a:solidFill>
                  <a:prstClr val="black"/>
                </a:solidFill>
              </a:rPr>
              <a:t>полыни) </a:t>
            </a:r>
            <a:r>
              <a:rPr lang="ru-RU" dirty="0" smtClean="0">
                <a:solidFill>
                  <a:prstClr val="black"/>
                </a:solidFill>
              </a:rPr>
              <a:t>помещают в </a:t>
            </a:r>
            <a:r>
              <a:rPr lang="ru-RU" dirty="0">
                <a:solidFill>
                  <a:prstClr val="black"/>
                </a:solidFill>
              </a:rPr>
              <a:t>специальный крохотный подсвечник с прорезью </a:t>
            </a:r>
            <a:r>
              <a:rPr lang="ru-RU" dirty="0" smtClean="0">
                <a:solidFill>
                  <a:prstClr val="black"/>
                </a:solidFill>
              </a:rPr>
              <a:t>внизу и проводят </a:t>
            </a:r>
            <a:r>
              <a:rPr lang="ru-RU" dirty="0">
                <a:solidFill>
                  <a:prstClr val="black"/>
                </a:solidFill>
              </a:rPr>
              <a:t>им </a:t>
            </a:r>
            <a:r>
              <a:rPr lang="ru-RU" dirty="0" smtClean="0">
                <a:solidFill>
                  <a:prstClr val="black"/>
                </a:solidFill>
              </a:rPr>
              <a:t>по </a:t>
            </a:r>
            <a:r>
              <a:rPr lang="ru-RU" dirty="0">
                <a:solidFill>
                  <a:prstClr val="black"/>
                </a:solidFill>
              </a:rPr>
              <a:t>руке с тыльной стороны, </a:t>
            </a:r>
            <a:r>
              <a:rPr lang="ru-RU" dirty="0" smtClean="0">
                <a:solidFill>
                  <a:prstClr val="black"/>
                </a:solidFill>
              </a:rPr>
              <a:t>воздействует  тепло, аромат  и дым. 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18" name="Picture 2" descr="C:\Users\3\Desktop\Новая папка (2)\Here-600x4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45300"/>
            <a:ext cx="2911826" cy="21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3\Desktop\Новая папка (2)\large_HTB1g0oSKVXXXXaRXVXXq6xXFXX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1" y="2166718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3\Desktop\Новая папка (2)\hq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3589" r="29692" b="15026"/>
          <a:stretch/>
        </p:blipFill>
        <p:spPr bwMode="auto">
          <a:xfrm>
            <a:off x="3239740" y="1991418"/>
            <a:ext cx="2509270" cy="225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3\Desktop\Новая папка (2)\moxaterapia-eget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1" y="408886"/>
            <a:ext cx="2387560" cy="15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3\Desktop\Новая папка (2)\610_67002-w2-d000012581e17460063e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454" y="3372326"/>
            <a:ext cx="2929540" cy="276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2645" y="408886"/>
            <a:ext cx="5562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prstClr val="black"/>
                </a:solidFill>
              </a:rPr>
              <a:t>і </a:t>
            </a:r>
            <a:r>
              <a:rPr lang="uk-UA" sz="2400" b="1" dirty="0" err="1">
                <a:solidFill>
                  <a:prstClr val="black"/>
                </a:solidFill>
              </a:rPr>
              <a:t>термопунктура</a:t>
            </a:r>
            <a:r>
              <a:rPr lang="uk-UA" sz="2400" b="1" dirty="0">
                <a:solidFill>
                  <a:prstClr val="black"/>
                </a:solidFill>
              </a:rPr>
              <a:t> полиновими сигарами.</a:t>
            </a:r>
          </a:p>
        </p:txBody>
      </p:sp>
    </p:spTree>
    <p:extLst>
      <p:ext uri="{BB962C8B-B14F-4D97-AF65-F5344CB8AC3E}">
        <p14:creationId xmlns:p14="http://schemas.microsoft.com/office/powerpoint/2010/main" val="1131220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228184" y="710142"/>
            <a:ext cx="26642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Однак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найбільшої</a:t>
            </a:r>
            <a:r>
              <a:rPr lang="ru-RU" sz="2400" dirty="0" smtClean="0"/>
              <a:t> </a:t>
            </a:r>
            <a:r>
              <a:rPr lang="ru-RU" sz="2400" dirty="0" err="1" smtClean="0"/>
              <a:t>популярності</a:t>
            </a:r>
            <a:r>
              <a:rPr lang="ru-RU" sz="2400" dirty="0" smtClean="0"/>
              <a:t> Су </a:t>
            </a:r>
            <a:r>
              <a:rPr lang="ru-RU" sz="2400" dirty="0" err="1" smtClean="0"/>
              <a:t>Джок</a:t>
            </a:r>
            <a:r>
              <a:rPr lang="ru-RU" sz="2400" dirty="0" smtClean="0"/>
              <a:t> </a:t>
            </a:r>
            <a:r>
              <a:rPr lang="ru-RU" sz="2400" dirty="0" err="1" smtClean="0"/>
              <a:t>здобув</a:t>
            </a:r>
            <a:r>
              <a:rPr lang="ru-RU" sz="2400" dirty="0" smtClean="0"/>
              <a:t> </a:t>
            </a:r>
            <a:r>
              <a:rPr lang="ru-RU" sz="2400" dirty="0" err="1" smtClean="0"/>
              <a:t>завдяки</a:t>
            </a:r>
            <a:r>
              <a:rPr lang="ru-RU" sz="2400" dirty="0" smtClean="0"/>
              <a:t>  </a:t>
            </a:r>
            <a:r>
              <a:rPr lang="ru-RU" sz="2400" dirty="0" err="1" smtClean="0"/>
              <a:t>використанню</a:t>
            </a:r>
            <a:r>
              <a:rPr lang="ru-RU" sz="2400" dirty="0" smtClean="0"/>
              <a:t> </a:t>
            </a:r>
            <a:r>
              <a:rPr lang="ru-RU" sz="2400" dirty="0" err="1" smtClean="0"/>
              <a:t>поряд</a:t>
            </a:r>
            <a:r>
              <a:rPr lang="ru-RU" sz="2400" dirty="0" smtClean="0"/>
              <a:t> </a:t>
            </a:r>
            <a:r>
              <a:rPr lang="ru-RU" sz="2400" dirty="0" err="1" smtClean="0"/>
              <a:t>зі</a:t>
            </a:r>
            <a:r>
              <a:rPr lang="ru-RU" sz="2400" dirty="0" smtClean="0"/>
              <a:t> </a:t>
            </a:r>
            <a:r>
              <a:rPr lang="ru-RU" sz="2400" dirty="0" err="1" smtClean="0"/>
              <a:t>складними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техніками</a:t>
            </a:r>
            <a:r>
              <a:rPr lang="ru-RU" sz="2400" dirty="0"/>
              <a:t> </a:t>
            </a:r>
            <a:r>
              <a:rPr lang="ru-RU" sz="2400" dirty="0" err="1" smtClean="0"/>
              <a:t>голковколювання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інших</a:t>
            </a:r>
            <a:r>
              <a:rPr lang="ru-RU" sz="2400" dirty="0" smtClean="0"/>
              <a:t>  методик </a:t>
            </a:r>
            <a:r>
              <a:rPr lang="ru-RU" sz="2400" dirty="0" err="1" smtClean="0"/>
              <a:t>доступних</a:t>
            </a:r>
            <a:r>
              <a:rPr lang="ru-RU" sz="2400" dirty="0" smtClean="0"/>
              <a:t> </a:t>
            </a:r>
            <a:r>
              <a:rPr lang="ru-RU" sz="2400" dirty="0"/>
              <a:t>для </a:t>
            </a:r>
            <a:r>
              <a:rPr lang="ru-RU" sz="2400" dirty="0" err="1" smtClean="0"/>
              <a:t>засвоєння</a:t>
            </a:r>
            <a:r>
              <a:rPr lang="ru-RU" sz="2400" dirty="0" smtClean="0"/>
              <a:t> </a:t>
            </a:r>
            <a:r>
              <a:rPr lang="ru-RU" sz="2400" dirty="0"/>
              <a:t>широкими </a:t>
            </a:r>
            <a:r>
              <a:rPr lang="ru-RU" sz="2400" dirty="0" err="1"/>
              <a:t>верствами</a:t>
            </a:r>
            <a:r>
              <a:rPr lang="ru-RU" sz="2400" dirty="0"/>
              <a:t> </a:t>
            </a:r>
            <a:r>
              <a:rPr lang="ru-RU" sz="2400" dirty="0" err="1"/>
              <a:t>населення</a:t>
            </a:r>
            <a:endParaRPr lang="ru-RU" sz="2400" dirty="0"/>
          </a:p>
        </p:txBody>
      </p:sp>
      <p:pic>
        <p:nvPicPr>
          <p:cNvPr id="1026" name="Picture 2" descr="F:\Новая папка (2)\применение-су-джок-терапии-для-развития-речи-дете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7" y="3772879"/>
            <a:ext cx="326436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3\Desktop\Новая папка\images (3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48680"/>
            <a:ext cx="290540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3\Desktop\Новая папка (3)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276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53626" y="374608"/>
            <a:ext cx="38671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</a:rPr>
              <a:t>В реабілітації хворих після таких важких </a:t>
            </a:r>
            <a:r>
              <a:rPr lang="uk-UA" sz="2400" dirty="0" err="1">
                <a:solidFill>
                  <a:prstClr val="black"/>
                </a:solidFill>
              </a:rPr>
              <a:t>інвалідізуючих</a:t>
            </a:r>
            <a:r>
              <a:rPr lang="uk-UA" sz="2400" dirty="0">
                <a:solidFill>
                  <a:prstClr val="black"/>
                </a:solidFill>
              </a:rPr>
              <a:t> проблем, як інсульт, наслідки черепно-мозкових травм, уражень периферійної нервової системи та ін. значення </a:t>
            </a:r>
            <a:r>
              <a:rPr lang="uk-UA" sz="2400" dirty="0" err="1" smtClean="0">
                <a:solidFill>
                  <a:prstClr val="black"/>
                </a:solidFill>
              </a:rPr>
              <a:t>рефлексотерапії</a:t>
            </a:r>
            <a:r>
              <a:rPr lang="uk-UA" sz="2400" dirty="0" smtClean="0">
                <a:solidFill>
                  <a:prstClr val="black"/>
                </a:solidFill>
              </a:rPr>
              <a:t> важко переоцінити</a:t>
            </a:r>
            <a:endParaRPr lang="uk-UA" sz="2400" dirty="0">
              <a:solidFill>
                <a:prstClr val="black"/>
              </a:solidFill>
            </a:endParaRPr>
          </a:p>
        </p:txBody>
      </p:sp>
      <p:pic>
        <p:nvPicPr>
          <p:cNvPr id="5" name="Picture 3" descr="C:\Users\3\Desktop\Новая папка (3)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07" y="3851640"/>
            <a:ext cx="410102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Папа и мама\Documents\i (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929" y="409027"/>
            <a:ext cx="2896912" cy="344261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8072" y="4080441"/>
            <a:ext cx="3635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деякі </a:t>
            </a:r>
            <a:r>
              <a:rPr lang="uk-UA" sz="2400" dirty="0"/>
              <a:t>з методів можуть </a:t>
            </a:r>
            <a:r>
              <a:rPr lang="uk-UA" sz="2400" dirty="0" smtClean="0"/>
              <a:t>виконуватися </a:t>
            </a:r>
            <a:r>
              <a:rPr lang="uk-UA" sz="2400" dirty="0"/>
              <a:t>безпосередньо самим хворим при наявності відповідного інструктажу з боку лікаря. </a:t>
            </a:r>
          </a:p>
        </p:txBody>
      </p:sp>
    </p:spTree>
    <p:extLst>
      <p:ext uri="{BB962C8B-B14F-4D97-AF65-F5344CB8AC3E}">
        <p14:creationId xmlns:p14="http://schemas.microsoft.com/office/powerpoint/2010/main" val="2758068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62711"/>
            <a:ext cx="1545143" cy="213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54"/>
          <a:stretch/>
        </p:blipFill>
        <p:spPr bwMode="auto">
          <a:xfrm>
            <a:off x="3273978" y="494874"/>
            <a:ext cx="2951805" cy="216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593187"/>
            <a:ext cx="25301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Метод Су </a:t>
            </a:r>
            <a:r>
              <a:rPr lang="ru-RU" sz="2400" dirty="0" err="1"/>
              <a:t>Джок</a:t>
            </a:r>
            <a:r>
              <a:rPr lang="ru-RU" sz="2400" dirty="0"/>
              <a:t> </a:t>
            </a:r>
            <a:r>
              <a:rPr lang="ru-RU" sz="2400" dirty="0" err="1"/>
              <a:t>терапії</a:t>
            </a:r>
            <a:r>
              <a:rPr lang="ru-RU" sz="2400" dirty="0"/>
              <a:t>   </a:t>
            </a:r>
            <a:r>
              <a:rPr lang="ru-RU" sz="2400" dirty="0" err="1"/>
              <a:t>ефективний</a:t>
            </a:r>
            <a:r>
              <a:rPr lang="ru-RU" sz="2400" dirty="0" smtClean="0"/>
              <a:t>,</a:t>
            </a:r>
          </a:p>
          <a:p>
            <a:endParaRPr lang="ru-RU" sz="2400" dirty="0"/>
          </a:p>
          <a:p>
            <a:r>
              <a:rPr lang="ru-RU" sz="2400" dirty="0" smtClean="0"/>
              <a:t>через </a:t>
            </a:r>
            <a:r>
              <a:rPr lang="ru-RU" sz="2400" dirty="0"/>
              <a:t>те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uk-UA" sz="2400" dirty="0"/>
              <a:t>з</a:t>
            </a:r>
            <a:r>
              <a:rPr lang="uk-UA" sz="2400" dirty="0" smtClean="0"/>
              <a:t>они впливу на кисті </a:t>
            </a:r>
            <a:r>
              <a:rPr lang="uk-UA" sz="2400" dirty="0"/>
              <a:t>та </a:t>
            </a:r>
            <a:r>
              <a:rPr lang="uk-UA" sz="2400" dirty="0" smtClean="0"/>
              <a:t>стопі рефлекторно пов'язані з внутрішніми органами  грудної клітини, черевної порожнини та малого тазу </a:t>
            </a:r>
            <a:endParaRPr lang="uk-UA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3" b="1230"/>
          <a:stretch/>
        </p:blipFill>
        <p:spPr bwMode="auto">
          <a:xfrm>
            <a:off x="690831" y="3017215"/>
            <a:ext cx="249279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58" y="3389376"/>
            <a:ext cx="2639735" cy="234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529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52120" y="324193"/>
            <a:ext cx="31943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</a:endParaRP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 err="1" smtClean="0">
                <a:solidFill>
                  <a:prstClr val="black"/>
                </a:solidFill>
              </a:rPr>
              <a:t>Діагностичним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інструментом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може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служити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кулькова</a:t>
            </a:r>
            <a:r>
              <a:rPr lang="ru-RU" sz="2400" dirty="0">
                <a:solidFill>
                  <a:prstClr val="black"/>
                </a:solidFill>
              </a:rPr>
              <a:t> ручка </a:t>
            </a:r>
            <a:r>
              <a:rPr lang="ru-RU" sz="2400" dirty="0" err="1">
                <a:solidFill>
                  <a:prstClr val="black"/>
                </a:solidFill>
              </a:rPr>
              <a:t>або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сірник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endParaRPr lang="ru-RU" sz="2400" dirty="0" smtClean="0">
              <a:solidFill>
                <a:prstClr val="black"/>
              </a:solidFill>
            </a:endParaRP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а </a:t>
            </a:r>
            <a:r>
              <a:rPr lang="ru-RU" sz="2400" dirty="0" err="1">
                <a:solidFill>
                  <a:prstClr val="black"/>
                </a:solidFill>
              </a:rPr>
              <a:t>лікувальний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ефект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нададуть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прості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прилади</a:t>
            </a:r>
            <a:r>
              <a:rPr lang="ru-RU" sz="2400" dirty="0" smtClean="0">
                <a:solidFill>
                  <a:prstClr val="black"/>
                </a:solidFill>
              </a:rPr>
              <a:t> та </a:t>
            </a:r>
            <a:r>
              <a:rPr lang="ru-RU" sz="2400" dirty="0" err="1" smtClean="0">
                <a:solidFill>
                  <a:prstClr val="black"/>
                </a:solidFill>
              </a:rPr>
              <a:t>навіть</a:t>
            </a:r>
            <a:r>
              <a:rPr lang="ru-RU" sz="2400" dirty="0" smtClean="0">
                <a:solidFill>
                  <a:prstClr val="black"/>
                </a:solidFill>
              </a:rPr>
              <a:t>  </a:t>
            </a:r>
            <a:r>
              <a:rPr lang="ru-RU" sz="2400" dirty="0" err="1">
                <a:solidFill>
                  <a:prstClr val="black"/>
                </a:solidFill>
              </a:rPr>
              <a:t>насіння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рослин</a:t>
            </a:r>
            <a:r>
              <a:rPr lang="ru-RU" sz="2400" dirty="0" smtClean="0">
                <a:solidFill>
                  <a:prstClr val="black"/>
                </a:solidFill>
              </a:rPr>
              <a:t> та </a:t>
            </a:r>
            <a:r>
              <a:rPr lang="ru-RU" sz="2400" dirty="0" err="1" smtClean="0">
                <a:solidFill>
                  <a:prstClr val="black"/>
                </a:solidFill>
              </a:rPr>
              <a:t>дрібні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камінчики</a:t>
            </a:r>
            <a:r>
              <a:rPr lang="ru-RU" sz="2400" dirty="0">
                <a:solidFill>
                  <a:prstClr val="black"/>
                </a:solidFill>
              </a:rPr>
              <a:t> на </a:t>
            </a:r>
            <a:r>
              <a:rPr lang="ru-RU" sz="2400" dirty="0" err="1">
                <a:solidFill>
                  <a:prstClr val="black"/>
                </a:solidFill>
              </a:rPr>
              <a:t>дорозі</a:t>
            </a:r>
            <a:r>
              <a:rPr lang="ru-RU" sz="2400" dirty="0">
                <a:solidFill>
                  <a:prstClr val="black"/>
                </a:solidFill>
              </a:rPr>
              <a:t>.</a:t>
            </a:r>
            <a:endParaRPr lang="uk-UA" sz="24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511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endParaRPr lang="uk-UA" dirty="0"/>
          </a:p>
        </p:txBody>
      </p:sp>
      <p:pic>
        <p:nvPicPr>
          <p:cNvPr id="1026" name="Picture 2" descr="F:\Новая папка (2)\con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4193"/>
            <a:ext cx="4320480" cy="62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43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862893"/>
            <a:ext cx="396044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prstClr val="black"/>
                </a:solidFill>
              </a:rPr>
              <a:t>Основи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РТ </a:t>
            </a:r>
            <a:r>
              <a:rPr lang="ru-RU" sz="2400" dirty="0" err="1" smtClean="0">
                <a:solidFill>
                  <a:prstClr val="black"/>
                </a:solidFill>
              </a:rPr>
              <a:t>закладені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більш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ніж</a:t>
            </a:r>
            <a:r>
              <a:rPr lang="ru-RU" sz="2400" dirty="0">
                <a:solidFill>
                  <a:prstClr val="black"/>
                </a:solidFill>
              </a:rPr>
              <a:t> 3000 </a:t>
            </a:r>
            <a:r>
              <a:rPr lang="ru-RU" sz="2400" dirty="0" err="1">
                <a:solidFill>
                  <a:prstClr val="black"/>
                </a:solidFill>
              </a:rPr>
              <a:t>років</a:t>
            </a:r>
            <a:r>
              <a:rPr lang="ru-RU" sz="2400" dirty="0">
                <a:solidFill>
                  <a:prstClr val="black"/>
                </a:solidFill>
              </a:rPr>
              <a:t> до </a:t>
            </a:r>
            <a:r>
              <a:rPr lang="ru-RU" sz="2400" dirty="0" err="1">
                <a:solidFill>
                  <a:prstClr val="black"/>
                </a:solidFill>
              </a:rPr>
              <a:t>нашої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ери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які</a:t>
            </a:r>
            <a:r>
              <a:rPr lang="ru-RU" sz="2400" dirty="0" smtClean="0">
                <a:solidFill>
                  <a:prstClr val="black"/>
                </a:solidFill>
              </a:rPr>
              <a:t> наука </a:t>
            </a:r>
            <a:r>
              <a:rPr lang="ru-RU" sz="2400" dirty="0" err="1">
                <a:solidFill>
                  <a:prstClr val="black"/>
                </a:solidFill>
              </a:rPr>
              <a:t>отримала</a:t>
            </a:r>
            <a:r>
              <a:rPr lang="ru-RU" sz="2400" dirty="0">
                <a:solidFill>
                  <a:prstClr val="black"/>
                </a:solidFill>
              </a:rPr>
              <a:t> з </a:t>
            </a:r>
            <a:r>
              <a:rPr lang="ru-RU" sz="2400" dirty="0" err="1">
                <a:solidFill>
                  <a:prstClr val="black"/>
                </a:solidFill>
              </a:rPr>
              <a:t>китайських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джерел</a:t>
            </a:r>
            <a:r>
              <a:rPr lang="ru-RU" sz="2400" dirty="0">
                <a:solidFill>
                  <a:prstClr val="black"/>
                </a:solidFill>
              </a:rPr>
              <a:t> (VIII – ІІІ ст. до </a:t>
            </a:r>
            <a:r>
              <a:rPr lang="ru-RU" sz="2400" dirty="0" err="1">
                <a:solidFill>
                  <a:prstClr val="black"/>
                </a:solidFill>
              </a:rPr>
              <a:t>н.е</a:t>
            </a:r>
            <a:r>
              <a:rPr lang="ru-RU" sz="2400" dirty="0">
                <a:solidFill>
                  <a:prstClr val="black"/>
                </a:solidFill>
              </a:rPr>
              <a:t>.). </a:t>
            </a:r>
            <a:endParaRPr lang="ru-RU" sz="2400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 err="1" smtClean="0">
                <a:solidFill>
                  <a:prstClr val="black"/>
                </a:solidFill>
              </a:rPr>
              <a:t>Давній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трактат “</a:t>
            </a:r>
            <a:r>
              <a:rPr lang="ru-RU" dirty="0" err="1">
                <a:solidFill>
                  <a:prstClr val="black"/>
                </a:solidFill>
              </a:rPr>
              <a:t>Хуанді</a:t>
            </a:r>
            <a:r>
              <a:rPr lang="ru-RU" dirty="0">
                <a:solidFill>
                  <a:prstClr val="black"/>
                </a:solidFill>
              </a:rPr>
              <a:t> ней </a:t>
            </a:r>
            <a:r>
              <a:rPr lang="ru-RU" dirty="0" err="1">
                <a:solidFill>
                  <a:prstClr val="black"/>
                </a:solidFill>
              </a:rPr>
              <a:t>цзин</a:t>
            </a:r>
            <a:r>
              <a:rPr lang="ru-RU" dirty="0">
                <a:solidFill>
                  <a:prstClr val="black"/>
                </a:solidFill>
              </a:rPr>
              <a:t>” є одним з </a:t>
            </a:r>
            <a:r>
              <a:rPr lang="ru-RU" dirty="0" err="1">
                <a:solidFill>
                  <a:prstClr val="black"/>
                </a:solidFill>
              </a:rPr>
              <a:t>фрагментів</a:t>
            </a:r>
            <a:r>
              <a:rPr lang="ru-RU" dirty="0">
                <a:solidFill>
                  <a:prstClr val="black"/>
                </a:solidFill>
              </a:rPr>
              <a:t> культурно-</a:t>
            </a:r>
            <a:r>
              <a:rPr lang="ru-RU" dirty="0" err="1">
                <a:solidFill>
                  <a:prstClr val="black"/>
                </a:solidFill>
              </a:rPr>
              <a:t>історичного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спадку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всієї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Китайської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цивілізації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err="1">
                <a:solidFill>
                  <a:prstClr val="black"/>
                </a:solidFill>
              </a:rPr>
              <a:t>Він</a:t>
            </a:r>
            <a:r>
              <a:rPr lang="ru-RU" dirty="0">
                <a:solidFill>
                  <a:prstClr val="black"/>
                </a:solidFill>
              </a:rPr>
              <a:t> є плодом </a:t>
            </a:r>
            <a:r>
              <a:rPr lang="ru-RU" dirty="0" err="1">
                <a:solidFill>
                  <a:prstClr val="black"/>
                </a:solidFill>
              </a:rPr>
              <a:t>праці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багатьох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поколінь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філософів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лікарів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що</a:t>
            </a:r>
            <a:r>
              <a:rPr lang="ru-RU" dirty="0">
                <a:solidFill>
                  <a:prstClr val="black"/>
                </a:solidFill>
              </a:rPr>
              <a:t> жили у </a:t>
            </a:r>
            <a:r>
              <a:rPr lang="ru-RU" dirty="0" err="1">
                <a:solidFill>
                  <a:prstClr val="black"/>
                </a:solidFill>
              </a:rPr>
              <a:t>часи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770-476 </a:t>
            </a:r>
            <a:r>
              <a:rPr lang="ru-RU" dirty="0" err="1">
                <a:solidFill>
                  <a:prstClr val="black"/>
                </a:solidFill>
              </a:rPr>
              <a:t>рр</a:t>
            </a:r>
            <a:r>
              <a:rPr lang="ru-RU" dirty="0">
                <a:solidFill>
                  <a:prstClr val="black"/>
                </a:solidFill>
              </a:rPr>
              <a:t>. до </a:t>
            </a:r>
            <a:r>
              <a:rPr lang="ru-RU" dirty="0" err="1">
                <a:solidFill>
                  <a:prstClr val="black"/>
                </a:solidFill>
              </a:rPr>
              <a:t>н.е</a:t>
            </a:r>
            <a:r>
              <a:rPr lang="ru-RU" dirty="0" smtClean="0">
                <a:solidFill>
                  <a:prstClr val="black"/>
                </a:solidFill>
              </a:rPr>
              <a:t>. 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0" y="321349"/>
            <a:ext cx="4050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Що ж таке </a:t>
            </a:r>
            <a:r>
              <a:rPr lang="uk-UA" sz="2400" b="1" dirty="0" err="1"/>
              <a:t>рефлексотерапія</a:t>
            </a:r>
            <a:r>
              <a:rPr lang="uk-UA" sz="2400" b="1" dirty="0"/>
              <a:t>?</a:t>
            </a:r>
          </a:p>
        </p:txBody>
      </p:sp>
      <p:pic>
        <p:nvPicPr>
          <p:cNvPr id="6" name="Picture 2" descr="C:\Users\3\Desktop\Новая папка\images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88" y="1412776"/>
            <a:ext cx="3578011" cy="277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67744" y="5040953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prstClr val="black"/>
                </a:solidFill>
              </a:rPr>
              <a:t>Дію </a:t>
            </a:r>
            <a:r>
              <a:rPr lang="uk-UA" sz="2400" dirty="0">
                <a:solidFill>
                  <a:prstClr val="black"/>
                </a:solidFill>
              </a:rPr>
              <a:t>на окремі точки практикували й давні народи: єгиптяни, римляни та </a:t>
            </a:r>
            <a:r>
              <a:rPr lang="uk-UA" sz="2400" dirty="0" smtClean="0">
                <a:solidFill>
                  <a:prstClr val="black"/>
                </a:solidFill>
              </a:rPr>
              <a:t>інки, а також в </a:t>
            </a:r>
            <a:r>
              <a:rPr lang="uk-UA" sz="2400" dirty="0">
                <a:solidFill>
                  <a:prstClr val="black"/>
                </a:solidFill>
              </a:rPr>
              <a:t>Монголії, Індії, Японії та інших </a:t>
            </a:r>
            <a:r>
              <a:rPr lang="uk-UA" sz="2400" dirty="0" smtClean="0">
                <a:solidFill>
                  <a:prstClr val="black"/>
                </a:solidFill>
              </a:rPr>
              <a:t>країнах.</a:t>
            </a:r>
            <a:endParaRPr lang="uk-UA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0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7904" y="323474"/>
            <a:ext cx="51845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С</a:t>
            </a:r>
            <a:r>
              <a:rPr lang="ru-RU" sz="2400" dirty="0" smtClean="0">
                <a:solidFill>
                  <a:prstClr val="black"/>
                </a:solidFill>
              </a:rPr>
              <a:t>пециалисты </a:t>
            </a:r>
            <a:r>
              <a:rPr lang="ru-RU" sz="2400" dirty="0">
                <a:solidFill>
                  <a:prstClr val="black"/>
                </a:solidFill>
              </a:rPr>
              <a:t>по су-</a:t>
            </a:r>
            <a:r>
              <a:rPr lang="ru-RU" sz="2400" dirty="0" err="1">
                <a:solidFill>
                  <a:prstClr val="black"/>
                </a:solidFill>
              </a:rPr>
              <a:t>джок</a:t>
            </a:r>
            <a:r>
              <a:rPr lang="ru-RU" sz="2400" dirty="0">
                <a:solidFill>
                  <a:prstClr val="black"/>
                </a:solidFill>
              </a:rPr>
              <a:t> акупунктуре ищут болезненную точку на кисти или  стопе, она и является представительством больного органа. </a:t>
            </a:r>
            <a:r>
              <a:rPr lang="ru-RU" sz="2400" dirty="0" smtClean="0">
                <a:solidFill>
                  <a:prstClr val="black"/>
                </a:solidFill>
              </a:rPr>
              <a:t>Таким </a:t>
            </a:r>
            <a:r>
              <a:rPr lang="ru-RU" sz="2400" dirty="0">
                <a:solidFill>
                  <a:prstClr val="black"/>
                </a:solidFill>
              </a:rPr>
              <a:t>образом они  диагностируют болезнь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 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3078" name="Picture 6" descr="C:\Users\3\Desktop\Новая папка\images (9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/>
          <a:stretch/>
        </p:blipFill>
        <p:spPr bwMode="auto">
          <a:xfrm>
            <a:off x="395535" y="3573016"/>
            <a:ext cx="378181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3\Desktop\Новая папка (2)\gp-2159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6684"/>
            <a:ext cx="2724522" cy="297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32901" y="46531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Работают специальным щупом (похож на ручку) и им же  делают точечный массаж.</a:t>
            </a:r>
          </a:p>
          <a:p>
            <a:r>
              <a:rPr lang="ru-RU" dirty="0">
                <a:solidFill>
                  <a:prstClr val="black"/>
                </a:solidFill>
              </a:rPr>
              <a:t>Но в быту, чтобы оказать себе скорую помощь можно использовать обыкновенную спичку, карандаш или шариковую ручку.</a:t>
            </a:r>
          </a:p>
        </p:txBody>
      </p:sp>
      <p:pic>
        <p:nvPicPr>
          <p:cNvPr id="7" name="Picture 2" descr="C:\Users\3\Desktop\Новая папка\images (2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69" y="2327112"/>
            <a:ext cx="3168352" cy="232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68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3\Desktop\Новая папка (2)\DBIVoYfXcAAr3z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4"/>
          <a:stretch/>
        </p:blipFill>
        <p:spPr bwMode="auto">
          <a:xfrm>
            <a:off x="3635896" y="1916831"/>
            <a:ext cx="2304256" cy="43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3\Desktop\Новая папка (2)\9816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084168" y="1942655"/>
            <a:ext cx="2775318" cy="43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Папа и мама\Documents\jodnaja-setka-pri-beremennosti-pri-kashle_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186" y="242103"/>
            <a:ext cx="2736795" cy="2167769"/>
          </a:xfrm>
          <a:prstGeom prst="rect">
            <a:avLst/>
          </a:prstGeom>
          <a:noFill/>
        </p:spPr>
      </p:pic>
      <p:pic>
        <p:nvPicPr>
          <p:cNvPr id="7" name="Picture 4" descr="C:\Users\Папа и мама\Documents\i (5).jpg"/>
          <p:cNvPicPr>
            <a:picLocks noChangeAspect="1" noChangeArrowheads="1"/>
          </p:cNvPicPr>
          <p:nvPr/>
        </p:nvPicPr>
        <p:blipFill rotWithShape="1">
          <a:blip r:embed="rId5" cstate="print"/>
          <a:srcRect l="52041" t="16327" b="15646"/>
          <a:stretch/>
        </p:blipFill>
        <p:spPr bwMode="auto">
          <a:xfrm>
            <a:off x="472492" y="2624494"/>
            <a:ext cx="1823965" cy="1940387"/>
          </a:xfrm>
          <a:prstGeom prst="rect">
            <a:avLst/>
          </a:prstGeom>
          <a:noFill/>
        </p:spPr>
      </p:pic>
      <p:pic>
        <p:nvPicPr>
          <p:cNvPr id="8" name="Picture 3" descr="C:\Users\Папа и мама\Documents\i (1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698" y="4724211"/>
            <a:ext cx="1983574" cy="187220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93052" y="330401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</a:t>
            </a:r>
            <a:r>
              <a:rPr lang="uk-UA" sz="2400" dirty="0" smtClean="0"/>
              <a:t> системі Су Джок </a:t>
            </a:r>
            <a:r>
              <a:rPr lang="ru-RU" sz="2400" dirty="0" smtClean="0"/>
              <a:t> </a:t>
            </a:r>
            <a:r>
              <a:rPr lang="ru-RU" sz="2400" dirty="0" err="1" smtClean="0"/>
              <a:t>унікальною</a:t>
            </a:r>
            <a:r>
              <a:rPr lang="ru-RU" sz="2400" dirty="0" smtClean="0"/>
              <a:t> є система </a:t>
            </a:r>
            <a:r>
              <a:rPr lang="ru-RU" sz="2400" dirty="0" err="1"/>
              <a:t>відповідності</a:t>
            </a:r>
            <a:r>
              <a:rPr lang="ru-RU" sz="2400" dirty="0"/>
              <a:t> </a:t>
            </a:r>
            <a:r>
              <a:rPr lang="ru-RU" sz="2400" dirty="0" err="1"/>
              <a:t>будови</a:t>
            </a:r>
            <a:r>
              <a:rPr lang="ru-RU" sz="2400" dirty="0"/>
              <a:t> </a:t>
            </a:r>
            <a:r>
              <a:rPr lang="ru-RU" sz="2400" dirty="0" err="1"/>
              <a:t>нашого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тіла</a:t>
            </a:r>
            <a:r>
              <a:rPr lang="ru-RU" sz="2400" dirty="0" smtClean="0"/>
              <a:t> </a:t>
            </a:r>
            <a:r>
              <a:rPr lang="ru-RU" sz="2400" dirty="0"/>
              <a:t>на </a:t>
            </a:r>
            <a:r>
              <a:rPr lang="ru-RU" sz="2400" dirty="0" err="1"/>
              <a:t>кисті</a:t>
            </a:r>
            <a:r>
              <a:rPr lang="ru-RU" sz="2400" dirty="0"/>
              <a:t> і </a:t>
            </a:r>
            <a:r>
              <a:rPr lang="ru-RU" sz="2400" dirty="0" err="1" smtClean="0"/>
              <a:t>стопі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1254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3\Desktop\Новая папка (2)\9816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95536" y="1006815"/>
            <a:ext cx="2762783" cy="434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3\Desktop\Новая папка (2)\DBIVoYfXcAAr3z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9"/>
          <a:stretch/>
        </p:blipFill>
        <p:spPr bwMode="auto">
          <a:xfrm>
            <a:off x="6269671" y="2132856"/>
            <a:ext cx="2593642" cy="39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2933" y="247288"/>
            <a:ext cx="42750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Адже великий </a:t>
            </a:r>
            <a:r>
              <a:rPr lang="uk-UA" sz="2400" dirty="0" smtClean="0"/>
              <a:t>палець відповідає </a:t>
            </a:r>
            <a:r>
              <a:rPr lang="uk-UA" sz="2400" dirty="0"/>
              <a:t>голові й шиї, а його основа — зоні легень і серця. </a:t>
            </a:r>
            <a:endParaRPr lang="uk-UA" sz="2400" dirty="0" smtClean="0"/>
          </a:p>
          <a:p>
            <a:r>
              <a:rPr lang="uk-UA" dirty="0" smtClean="0"/>
              <a:t>І </a:t>
            </a:r>
            <a:r>
              <a:rPr lang="uk-UA" dirty="0"/>
              <a:t>масажуючи цю ділянку, ми активізуємо приплив крові до голови, серцевої й дихальної систем.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5431921"/>
            <a:ext cx="5098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вказівний</a:t>
            </a:r>
            <a:r>
              <a:rPr lang="ru-RU" sz="2400" dirty="0" smtClean="0"/>
              <a:t> </a:t>
            </a:r>
            <a:r>
              <a:rPr lang="ru-RU" sz="2400" dirty="0" err="1"/>
              <a:t>палець</a:t>
            </a:r>
            <a:r>
              <a:rPr lang="ru-RU" sz="2400" dirty="0"/>
              <a:t> і </a:t>
            </a:r>
            <a:r>
              <a:rPr lang="ru-RU" sz="2400" dirty="0" err="1"/>
              <a:t>мізинець</a:t>
            </a:r>
            <a:r>
              <a:rPr lang="ru-RU" sz="2400" dirty="0"/>
              <a:t> — руки, </a:t>
            </a:r>
            <a:r>
              <a:rPr lang="ru-RU" sz="2400" dirty="0" err="1"/>
              <a:t>середній</a:t>
            </a:r>
            <a:r>
              <a:rPr lang="ru-RU" sz="2400" dirty="0"/>
              <a:t> і </a:t>
            </a:r>
            <a:r>
              <a:rPr lang="ru-RU" sz="2400" dirty="0" err="1"/>
              <a:t>безіменний</a:t>
            </a:r>
            <a:r>
              <a:rPr lang="ru-RU" sz="2400" dirty="0"/>
              <a:t> — ноги.</a:t>
            </a:r>
            <a:endParaRPr lang="uk-UA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44859" y="3501008"/>
            <a:ext cx="2616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Долоня</a:t>
            </a:r>
            <a:r>
              <a:rPr lang="ru-RU" sz="2400" dirty="0"/>
              <a:t> — </a:t>
            </a:r>
            <a:r>
              <a:rPr lang="ru-RU" sz="2400" dirty="0" err="1"/>
              <a:t>живіт</a:t>
            </a:r>
            <a:r>
              <a:rPr lang="ru-RU" sz="2400" dirty="0"/>
              <a:t> з </a:t>
            </a:r>
            <a:r>
              <a:rPr lang="ru-RU" sz="2400" dirty="0" err="1"/>
              <a:t>усіма</a:t>
            </a:r>
            <a:r>
              <a:rPr lang="ru-RU" sz="2400" dirty="0"/>
              <a:t> </a:t>
            </a:r>
            <a:r>
              <a:rPr lang="ru-RU" sz="2400" dirty="0" err="1"/>
              <a:t>захованими</a:t>
            </a:r>
            <a:r>
              <a:rPr lang="ru-RU" sz="2400" dirty="0"/>
              <a:t> </a:t>
            </a:r>
            <a:r>
              <a:rPr lang="ru-RU" sz="2400" dirty="0" err="1"/>
              <a:t>всередині</a:t>
            </a:r>
            <a:r>
              <a:rPr lang="ru-RU" sz="2400" dirty="0"/>
              <a:t> органами,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876315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3808" y="503717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prstClr val="black"/>
                </a:solidFill>
              </a:rPr>
              <a:t>Впливати</a:t>
            </a:r>
            <a:r>
              <a:rPr lang="ru-RU" sz="2400" dirty="0" smtClean="0">
                <a:solidFill>
                  <a:prstClr val="black"/>
                </a:solidFill>
              </a:rPr>
              <a:t>  на </a:t>
            </a:r>
            <a:r>
              <a:rPr lang="ru-RU" sz="2400" dirty="0" err="1" smtClean="0">
                <a:solidFill>
                  <a:prstClr val="black"/>
                </a:solidFill>
              </a:rPr>
              <a:t>зони</a:t>
            </a:r>
            <a:r>
              <a:rPr lang="ru-RU" sz="2400" dirty="0" smtClean="0">
                <a:solidFill>
                  <a:prstClr val="black"/>
                </a:solidFill>
              </a:rPr>
              <a:t>  </a:t>
            </a:r>
            <a:r>
              <a:rPr lang="ru-RU" sz="2400" dirty="0" err="1" smtClean="0">
                <a:solidFill>
                  <a:prstClr val="black"/>
                </a:solidFill>
              </a:rPr>
              <a:t>можна</a:t>
            </a:r>
            <a:r>
              <a:rPr lang="ru-RU" sz="2400" dirty="0" smtClean="0">
                <a:solidFill>
                  <a:prstClr val="black"/>
                </a:solidFill>
              </a:rPr>
              <a:t>  методом </a:t>
            </a:r>
            <a:r>
              <a:rPr lang="ru-RU" sz="2400" dirty="0" err="1" smtClean="0">
                <a:solidFill>
                  <a:prstClr val="black"/>
                </a:solidFill>
              </a:rPr>
              <a:t>натискання</a:t>
            </a:r>
            <a:r>
              <a:rPr lang="ru-RU" sz="2400" dirty="0" smtClean="0">
                <a:solidFill>
                  <a:prstClr val="black"/>
                </a:solidFill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</a:rPr>
              <a:t>манопрессопунктури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(</a:t>
            </a:r>
            <a:r>
              <a:rPr lang="ru-RU" sz="2400" dirty="0" err="1">
                <a:solidFill>
                  <a:prstClr val="black"/>
                </a:solidFill>
              </a:rPr>
              <a:t>шиатсу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точковий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масаж</a:t>
            </a:r>
            <a:r>
              <a:rPr lang="ru-RU" sz="2400" dirty="0" smtClean="0">
                <a:solidFill>
                  <a:prstClr val="black"/>
                </a:solidFill>
              </a:rPr>
              <a:t>)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5" name="Picture 3" descr="C:\Users\3\Desktop\Новая папка\images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957" y="361981"/>
            <a:ext cx="2249161" cy="224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Папа и мама\Documents\i (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278163"/>
            <a:ext cx="2082702" cy="2267951"/>
          </a:xfrm>
          <a:prstGeom prst="rect">
            <a:avLst/>
          </a:prstGeom>
          <a:noFill/>
        </p:spPr>
      </p:pic>
      <p:pic>
        <p:nvPicPr>
          <p:cNvPr id="7" name="Picture 2" descr="F:\Новая папка (2)\массаж-рук01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923802"/>
            <a:ext cx="3319679" cy="23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3\Desktop\Новая папка (3)\images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20" y="3014792"/>
            <a:ext cx="3361245" cy="22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1446" y="5516590"/>
            <a:ext cx="7631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err="1"/>
              <a:t>використовується</a:t>
            </a:r>
            <a:r>
              <a:rPr lang="ru-RU" sz="2400" dirty="0"/>
              <a:t> </a:t>
            </a:r>
            <a:r>
              <a:rPr lang="ru-RU" sz="2400" dirty="0" err="1"/>
              <a:t>частіше</a:t>
            </a:r>
            <a:r>
              <a:rPr lang="ru-RU" sz="2400" dirty="0"/>
              <a:t> в </a:t>
            </a:r>
            <a:r>
              <a:rPr lang="ru-RU" sz="2400" dirty="0" err="1"/>
              <a:t>комплексі</a:t>
            </a:r>
            <a:r>
              <a:rPr lang="ru-RU" sz="2400" dirty="0"/>
              <a:t> з </a:t>
            </a:r>
            <a:r>
              <a:rPr lang="ru-RU" sz="2400" dirty="0" err="1"/>
              <a:t>масажем</a:t>
            </a:r>
            <a:r>
              <a:rPr lang="ru-RU" sz="2400" dirty="0"/>
              <a:t>, часто у </a:t>
            </a:r>
            <a:r>
              <a:rPr lang="ru-RU" sz="2400" dirty="0" err="1"/>
              <a:t>дітей</a:t>
            </a:r>
            <a:r>
              <a:rPr lang="ru-RU" sz="2400" dirty="0"/>
              <a:t>, людей </a:t>
            </a:r>
            <a:r>
              <a:rPr lang="ru-RU" sz="2400" dirty="0" err="1"/>
              <a:t>похилого</a:t>
            </a:r>
            <a:r>
              <a:rPr lang="ru-RU" sz="2400" dirty="0"/>
              <a:t> </a:t>
            </a:r>
            <a:r>
              <a:rPr lang="ru-RU" sz="2400" dirty="0" err="1"/>
              <a:t>віку</a:t>
            </a:r>
            <a:r>
              <a:rPr lang="ru-RU" sz="2400" dirty="0"/>
              <a:t>, </a:t>
            </a:r>
            <a:r>
              <a:rPr lang="ru-RU" sz="2400" dirty="0" err="1"/>
              <a:t>ослаблених</a:t>
            </a:r>
            <a:r>
              <a:rPr lang="ru-RU" sz="2400" dirty="0"/>
              <a:t> людей.</a:t>
            </a:r>
          </a:p>
        </p:txBody>
      </p:sp>
    </p:spTree>
    <p:extLst>
      <p:ext uri="{BB962C8B-B14F-4D97-AF65-F5344CB8AC3E}">
        <p14:creationId xmlns:p14="http://schemas.microsoft.com/office/powerpoint/2010/main" val="2248914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2115" y="600476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prstClr val="black"/>
                </a:solidFill>
              </a:rPr>
              <a:t>Наприклад</a:t>
            </a:r>
            <a:r>
              <a:rPr lang="ru-RU" sz="2400" dirty="0" smtClean="0">
                <a:solidFill>
                  <a:prstClr val="black"/>
                </a:solidFill>
              </a:rPr>
              <a:t>  </a:t>
            </a:r>
            <a:r>
              <a:rPr lang="ru-RU" sz="2400" dirty="0">
                <a:solidFill>
                  <a:prstClr val="black"/>
                </a:solidFill>
              </a:rPr>
              <a:t>у вас </a:t>
            </a:r>
            <a:r>
              <a:rPr lang="ru-RU" sz="2400" dirty="0" err="1">
                <a:solidFill>
                  <a:prstClr val="black"/>
                </a:solidFill>
              </a:rPr>
              <a:t>болить</a:t>
            </a:r>
            <a:r>
              <a:rPr lang="ru-RU" sz="2400" dirty="0">
                <a:solidFill>
                  <a:prstClr val="black"/>
                </a:solidFill>
              </a:rPr>
              <a:t> голова у </a:t>
            </a:r>
            <a:r>
              <a:rPr lang="ru-RU" sz="2400" dirty="0" err="1">
                <a:solidFill>
                  <a:prstClr val="black"/>
                </a:solidFill>
              </a:rPr>
              <a:t>скроневій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ділянці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sz="2400" dirty="0" err="1">
                <a:solidFill>
                  <a:prstClr val="black"/>
                </a:solidFill>
              </a:rPr>
              <a:t>З</a:t>
            </a:r>
            <a:r>
              <a:rPr lang="ru-RU" sz="2400" dirty="0" err="1" smtClean="0">
                <a:solidFill>
                  <a:prstClr val="black"/>
                </a:solidFill>
              </a:rPr>
              <a:t>найдіть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на 1-й </a:t>
            </a:r>
            <a:r>
              <a:rPr lang="ru-RU" sz="2400" dirty="0" err="1">
                <a:solidFill>
                  <a:prstClr val="black"/>
                </a:solidFill>
              </a:rPr>
              <a:t>фаланзі</a:t>
            </a:r>
            <a:r>
              <a:rPr lang="ru-RU" sz="2400" dirty="0">
                <a:solidFill>
                  <a:prstClr val="black"/>
                </a:solidFill>
              </a:rPr>
              <a:t> великого </a:t>
            </a:r>
            <a:r>
              <a:rPr lang="ru-RU" sz="2400" dirty="0" err="1">
                <a:solidFill>
                  <a:prstClr val="black"/>
                </a:solidFill>
              </a:rPr>
              <a:t>пальця</a:t>
            </a:r>
            <a:r>
              <a:rPr lang="ru-RU" sz="2400" dirty="0">
                <a:solidFill>
                  <a:prstClr val="black"/>
                </a:solidFill>
              </a:rPr>
              <a:t> точки, </a:t>
            </a:r>
            <a:r>
              <a:rPr lang="ru-RU" sz="2400" dirty="0" err="1">
                <a:solidFill>
                  <a:prstClr val="black"/>
                </a:solidFill>
              </a:rPr>
              <a:t>що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відповідають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скроням</a:t>
            </a:r>
            <a:r>
              <a:rPr lang="ru-RU" sz="2400" dirty="0">
                <a:solidFill>
                  <a:prstClr val="black"/>
                </a:solidFill>
              </a:rPr>
              <a:t>: вони </a:t>
            </a:r>
            <a:r>
              <a:rPr lang="ru-RU" sz="2400" dirty="0" err="1">
                <a:solidFill>
                  <a:prstClr val="black"/>
                </a:solidFill>
              </a:rPr>
              <a:t>мають</a:t>
            </a:r>
            <a:r>
              <a:rPr lang="ru-RU" sz="2400" dirty="0">
                <a:solidFill>
                  <a:prstClr val="black"/>
                </a:solidFill>
              </a:rPr>
              <a:t> бути по боках </a:t>
            </a:r>
            <a:r>
              <a:rPr lang="ru-RU" sz="2400" dirty="0" err="1">
                <a:solidFill>
                  <a:prstClr val="black"/>
                </a:solidFill>
              </a:rPr>
              <a:t>пальця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5" name="Picture 3" descr="C:\Users\3\Desktop\Новая папка (2)\DBIVoYfXcAAr3z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9"/>
          <a:stretch/>
        </p:blipFill>
        <p:spPr bwMode="auto">
          <a:xfrm>
            <a:off x="5322397" y="404664"/>
            <a:ext cx="3297681" cy="377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5936" y="4319230"/>
            <a:ext cx="47062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</a:rPr>
              <a:t>Спеціальною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паличкою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або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негостро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загостреним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олівцем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слід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натискувати</a:t>
            </a:r>
            <a:r>
              <a:rPr lang="ru-RU" b="1" dirty="0">
                <a:solidFill>
                  <a:prstClr val="black"/>
                </a:solidFill>
              </a:rPr>
              <a:t> у </a:t>
            </a:r>
            <a:r>
              <a:rPr lang="ru-RU" b="1" dirty="0" err="1">
                <a:solidFill>
                  <a:prstClr val="black"/>
                </a:solidFill>
              </a:rPr>
              <a:t>цих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місцях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 err="1">
                <a:solidFill>
                  <a:prstClr val="black"/>
                </a:solidFill>
              </a:rPr>
              <a:t>поки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знайдете</a:t>
            </a:r>
            <a:r>
              <a:rPr lang="ru-RU" b="1" dirty="0">
                <a:solidFill>
                  <a:prstClr val="black"/>
                </a:solidFill>
              </a:rPr>
              <a:t> точку, в </a:t>
            </a:r>
            <a:r>
              <a:rPr lang="ru-RU" b="1" dirty="0" err="1">
                <a:solidFill>
                  <a:prstClr val="black"/>
                </a:solidFill>
              </a:rPr>
              <a:t>якій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відчуєте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різкий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біль</a:t>
            </a:r>
            <a:r>
              <a:rPr lang="ru-RU" b="1" dirty="0">
                <a:solidFill>
                  <a:prstClr val="black"/>
                </a:solidFill>
              </a:rPr>
              <a:t> (</a:t>
            </a:r>
            <a:r>
              <a:rPr lang="ru-RU" b="1" dirty="0" err="1">
                <a:solidFill>
                  <a:prstClr val="black"/>
                </a:solidFill>
              </a:rPr>
              <a:t>він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може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супроводжуватися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руховою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реакцією</a:t>
            </a:r>
            <a:r>
              <a:rPr lang="ru-RU" b="1" dirty="0">
                <a:solidFill>
                  <a:prstClr val="black"/>
                </a:solidFill>
              </a:rPr>
              <a:t>: </a:t>
            </a:r>
            <a:r>
              <a:rPr lang="ru-RU" b="1" dirty="0" err="1">
                <a:solidFill>
                  <a:prstClr val="black"/>
                </a:solidFill>
              </a:rPr>
              <a:t>згадайте</a:t>
            </a:r>
            <a:r>
              <a:rPr lang="ru-RU" b="1" dirty="0">
                <a:solidFill>
                  <a:prstClr val="black"/>
                </a:solidFill>
              </a:rPr>
              <a:t> про удар молоточком у </a:t>
            </a:r>
            <a:r>
              <a:rPr lang="ru-RU" b="1" dirty="0" err="1">
                <a:solidFill>
                  <a:prstClr val="black"/>
                </a:solidFill>
              </a:rPr>
              <a:t>кабінеті</a:t>
            </a:r>
            <a:r>
              <a:rPr lang="ru-RU" b="1" dirty="0">
                <a:solidFill>
                  <a:prstClr val="black"/>
                </a:solidFill>
              </a:rPr>
              <a:t> невропатолога). </a:t>
            </a:r>
            <a:r>
              <a:rPr lang="ru-RU" b="1" dirty="0" err="1">
                <a:solidFill>
                  <a:prstClr val="black"/>
                </a:solidFill>
              </a:rPr>
              <a:t>Саме</a:t>
            </a:r>
            <a:r>
              <a:rPr lang="ru-RU" b="1" dirty="0">
                <a:solidFill>
                  <a:prstClr val="black"/>
                </a:solidFill>
              </a:rPr>
              <a:t> вона стане зоною </a:t>
            </a:r>
            <a:r>
              <a:rPr lang="ru-RU" b="1" dirty="0" err="1">
                <a:solidFill>
                  <a:prstClr val="black"/>
                </a:solidFill>
              </a:rPr>
              <a:t>впливу</a:t>
            </a:r>
            <a:r>
              <a:rPr lang="ru-RU" b="1" dirty="0">
                <a:solidFill>
                  <a:prstClr val="black"/>
                </a:solidFill>
              </a:rPr>
              <a:t>. </a:t>
            </a:r>
            <a:endParaRPr lang="uk-UA" b="1" dirty="0">
              <a:solidFill>
                <a:prstClr val="black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7863868">
            <a:off x="5966923" y="2048708"/>
            <a:ext cx="489204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20075222">
            <a:off x="4940352" y="2677564"/>
            <a:ext cx="489204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  <p:pic>
        <p:nvPicPr>
          <p:cNvPr id="11" name="Picture 4" descr="C:\Users\3\Desktop\Новая папка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5" y="3230914"/>
            <a:ext cx="3750987" cy="279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548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3\Desktop\Новая папка (2)\применение-су-джок-терапии-для-развития-речи-дете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2" t="8005" r="7433" b="4858"/>
          <a:stretch/>
        </p:blipFill>
        <p:spPr bwMode="auto">
          <a:xfrm>
            <a:off x="827584" y="1205506"/>
            <a:ext cx="3096344" cy="409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3\Desktop\Новая папка (2)\IMG_9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76" y="1205506"/>
            <a:ext cx="3258616" cy="403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188640"/>
            <a:ext cx="7740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Використовують також </a:t>
            </a:r>
            <a:r>
              <a:rPr lang="uk-UA" sz="2400" dirty="0" err="1" smtClean="0"/>
              <a:t>аппликопрессопунктуру</a:t>
            </a:r>
            <a:r>
              <a:rPr lang="uk-UA" sz="2400" dirty="0" smtClean="0"/>
              <a:t> (</a:t>
            </a:r>
            <a:r>
              <a:rPr lang="uk-UA" sz="2400" dirty="0" err="1" smtClean="0"/>
              <a:t>шарикотерапия</a:t>
            </a:r>
            <a:r>
              <a:rPr lang="uk-UA" sz="2400" dirty="0"/>
              <a:t>, аплікація кульками і пластинами</a:t>
            </a:r>
            <a:r>
              <a:rPr lang="uk-UA" sz="2400" dirty="0" smtClean="0"/>
              <a:t>)</a:t>
            </a:r>
            <a:endParaRPr lang="uk-UA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5273636"/>
            <a:ext cx="7674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err="1"/>
              <a:t>частіше</a:t>
            </a:r>
            <a:r>
              <a:rPr lang="ru-RU" sz="2400" dirty="0"/>
              <a:t> </a:t>
            </a:r>
            <a:r>
              <a:rPr lang="ru-RU" sz="2400" dirty="0" err="1"/>
              <a:t>застосовується</a:t>
            </a:r>
            <a:r>
              <a:rPr lang="ru-RU" sz="2400" dirty="0"/>
              <a:t> при </a:t>
            </a:r>
            <a:r>
              <a:rPr lang="ru-RU" sz="2400" dirty="0" err="1"/>
              <a:t>хронічній</a:t>
            </a:r>
            <a:r>
              <a:rPr lang="ru-RU" sz="2400" dirty="0"/>
              <a:t> </a:t>
            </a:r>
            <a:r>
              <a:rPr lang="ru-RU" sz="2400" dirty="0" err="1"/>
              <a:t>патології</a:t>
            </a:r>
            <a:r>
              <a:rPr lang="ru-RU" sz="2400" dirty="0"/>
              <a:t>,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потрібна</a:t>
            </a:r>
            <a:r>
              <a:rPr lang="ru-RU" sz="2400" dirty="0"/>
              <a:t> </a:t>
            </a:r>
            <a:r>
              <a:rPr lang="ru-RU" sz="2400" dirty="0" err="1"/>
              <a:t>тривала</a:t>
            </a:r>
            <a:r>
              <a:rPr lang="ru-RU" sz="2400" dirty="0"/>
              <a:t> </a:t>
            </a:r>
            <a:r>
              <a:rPr lang="ru-RU" sz="2400" dirty="0" err="1"/>
              <a:t>стимуляція</a:t>
            </a:r>
            <a:r>
              <a:rPr lang="ru-RU" sz="2400" dirty="0"/>
              <a:t> </a:t>
            </a:r>
            <a:r>
              <a:rPr lang="ru-RU" sz="2400" dirty="0" err="1"/>
              <a:t>рефлекторних</a:t>
            </a:r>
            <a:r>
              <a:rPr lang="ru-RU" sz="2400" dirty="0"/>
              <a:t> зон, </a:t>
            </a:r>
            <a:r>
              <a:rPr lang="ru-RU" sz="2400" dirty="0" err="1"/>
              <a:t>частіше</a:t>
            </a:r>
            <a:r>
              <a:rPr lang="ru-RU" sz="2400" dirty="0"/>
              <a:t> у </a:t>
            </a:r>
            <a:r>
              <a:rPr lang="ru-RU" sz="2400" dirty="0" err="1"/>
              <a:t>дітей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літніх</a:t>
            </a:r>
            <a:r>
              <a:rPr lang="ru-RU" sz="2400" dirty="0"/>
              <a:t> людей.</a:t>
            </a:r>
          </a:p>
        </p:txBody>
      </p:sp>
    </p:spTree>
    <p:extLst>
      <p:ext uri="{BB962C8B-B14F-4D97-AF65-F5344CB8AC3E}">
        <p14:creationId xmlns:p14="http://schemas.microsoft.com/office/powerpoint/2010/main" val="4290385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3\Desktop\Новая папка (2)\palchikovye-igry-s-kolcom-su-dzhok-dlya-dete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9" t="12655" r="17508" b="14483"/>
          <a:stretch/>
        </p:blipFill>
        <p:spPr bwMode="auto">
          <a:xfrm>
            <a:off x="774845" y="3284984"/>
            <a:ext cx="2978854" cy="304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3\Desktop\Новая папка\images (2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132856"/>
            <a:ext cx="3377243" cy="33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653022"/>
            <a:ext cx="533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Зручні та ефективні Су Джок </a:t>
            </a:r>
            <a:r>
              <a:rPr lang="uk-UA" sz="2400" dirty="0" err="1" smtClean="0"/>
              <a:t>масажери</a:t>
            </a:r>
            <a:r>
              <a:rPr lang="uk-UA" sz="2400" dirty="0" smtClean="0"/>
              <a:t> </a:t>
            </a:r>
            <a:endParaRPr lang="uk-UA" sz="2400" dirty="0"/>
          </a:p>
        </p:txBody>
      </p:sp>
      <p:pic>
        <p:nvPicPr>
          <p:cNvPr id="7" name="Picture 3" descr="C:\Users\3\Desktop\Новая папка (2)\imagick_4b47e7587de1fd160dadf2a57063aa0162d68fc4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012"/>
            <a:ext cx="2520280" cy="24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99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548680"/>
            <a:ext cx="4176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пециалисты </a:t>
            </a:r>
            <a:r>
              <a:rPr lang="ru-RU" dirty="0">
                <a:solidFill>
                  <a:prstClr val="black"/>
                </a:solidFill>
              </a:rPr>
              <a:t>по су-</a:t>
            </a:r>
            <a:r>
              <a:rPr lang="ru-RU" dirty="0" err="1">
                <a:solidFill>
                  <a:prstClr val="black"/>
                </a:solidFill>
              </a:rPr>
              <a:t>джок</a:t>
            </a:r>
            <a:r>
              <a:rPr lang="ru-RU" dirty="0">
                <a:solidFill>
                  <a:prstClr val="black"/>
                </a:solidFill>
              </a:rPr>
              <a:t> акупунктуре успешно </a:t>
            </a:r>
            <a:r>
              <a:rPr lang="ru-RU" sz="2400" b="1" dirty="0">
                <a:solidFill>
                  <a:prstClr val="black"/>
                </a:solidFill>
              </a:rPr>
              <a:t>снимают высокое </a:t>
            </a:r>
            <a:r>
              <a:rPr lang="ru-RU" sz="2400" b="1" dirty="0" smtClean="0">
                <a:solidFill>
                  <a:prstClr val="black"/>
                </a:solidFill>
              </a:rPr>
              <a:t>давление даже «</a:t>
            </a:r>
            <a:r>
              <a:rPr lang="ru-RU" sz="2400" b="1" dirty="0" err="1" smtClean="0">
                <a:solidFill>
                  <a:prstClr val="black"/>
                </a:solidFill>
              </a:rPr>
              <a:t>резиночкой</a:t>
            </a:r>
            <a:r>
              <a:rPr lang="ru-RU" sz="2400" b="1" dirty="0" smtClean="0">
                <a:solidFill>
                  <a:prstClr val="black"/>
                </a:solidFill>
              </a:rPr>
              <a:t> – </a:t>
            </a:r>
            <a:r>
              <a:rPr lang="ru-RU" sz="2400" b="1" dirty="0" err="1" smtClean="0">
                <a:solidFill>
                  <a:prstClr val="black"/>
                </a:solidFill>
              </a:rPr>
              <a:t>спасательницей</a:t>
            </a:r>
            <a:r>
              <a:rPr lang="ru-RU" sz="2400" b="1" dirty="0" smtClean="0">
                <a:solidFill>
                  <a:prstClr val="black"/>
                </a:solidFill>
              </a:rPr>
              <a:t>»  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Если </a:t>
            </a:r>
            <a:r>
              <a:rPr lang="ru-RU" dirty="0">
                <a:solidFill>
                  <a:prstClr val="black"/>
                </a:solidFill>
              </a:rPr>
              <a:t>ее под рукой нет, а нужно оказать скорую </a:t>
            </a:r>
            <a:r>
              <a:rPr lang="ru-RU" dirty="0" smtClean="0">
                <a:solidFill>
                  <a:prstClr val="black"/>
                </a:solidFill>
              </a:rPr>
              <a:t>помощь</a:t>
            </a:r>
          </a:p>
          <a:p>
            <a:r>
              <a:rPr lang="ru-RU" dirty="0">
                <a:solidFill>
                  <a:prstClr val="black"/>
                </a:solidFill>
              </a:rPr>
              <a:t>у</a:t>
            </a:r>
            <a:r>
              <a:rPr lang="ru-RU" dirty="0" smtClean="0">
                <a:solidFill>
                  <a:prstClr val="black"/>
                </a:solidFill>
              </a:rPr>
              <a:t>краинский  су-</a:t>
            </a:r>
            <a:r>
              <a:rPr lang="ru-RU" dirty="0" err="1" smtClean="0">
                <a:solidFill>
                  <a:prstClr val="black"/>
                </a:solidFill>
              </a:rPr>
              <a:t>джок</a:t>
            </a:r>
            <a:r>
              <a:rPr lang="ru-RU" dirty="0" smtClean="0">
                <a:solidFill>
                  <a:prstClr val="black"/>
                </a:solidFill>
              </a:rPr>
              <a:t> терапевт Людмила </a:t>
            </a:r>
            <a:r>
              <a:rPr lang="ru-RU" dirty="0">
                <a:solidFill>
                  <a:prstClr val="black"/>
                </a:solidFill>
              </a:rPr>
              <a:t>СЕМЕНОВА </a:t>
            </a:r>
            <a:r>
              <a:rPr lang="ru-RU" dirty="0" smtClean="0">
                <a:solidFill>
                  <a:prstClr val="black"/>
                </a:solidFill>
              </a:rPr>
              <a:t>советует </a:t>
            </a:r>
            <a:r>
              <a:rPr lang="ru-RU" dirty="0">
                <a:solidFill>
                  <a:prstClr val="black"/>
                </a:solidFill>
              </a:rPr>
              <a:t>взять </a:t>
            </a:r>
            <a:r>
              <a:rPr lang="ru-RU" dirty="0" smtClean="0">
                <a:solidFill>
                  <a:prstClr val="black"/>
                </a:solidFill>
              </a:rPr>
              <a:t>например</a:t>
            </a:r>
            <a:r>
              <a:rPr lang="ru-RU" dirty="0">
                <a:solidFill>
                  <a:prstClr val="black"/>
                </a:solidFill>
              </a:rPr>
              <a:t>, шнурок от капюшона или ботинка, </a:t>
            </a:r>
            <a:r>
              <a:rPr lang="ru-RU" b="1" dirty="0">
                <a:solidFill>
                  <a:prstClr val="black"/>
                </a:solidFill>
              </a:rPr>
              <a:t>туго им перемотать по линии первого сустава большой палец (у основания ногтя), </a:t>
            </a:r>
            <a:r>
              <a:rPr lang="ru-RU" dirty="0">
                <a:solidFill>
                  <a:prstClr val="black"/>
                </a:solidFill>
              </a:rPr>
              <a:t>чтоб верхняя часть пальца посинела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Подержать так 2 минуты и резко отпустить </a:t>
            </a:r>
            <a:r>
              <a:rPr lang="ru-RU" dirty="0" smtClean="0">
                <a:solidFill>
                  <a:prstClr val="black"/>
                </a:solidFill>
              </a:rPr>
              <a:t>резинку.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Давление </a:t>
            </a:r>
            <a:r>
              <a:rPr lang="ru-RU" dirty="0">
                <a:solidFill>
                  <a:prstClr val="black"/>
                </a:solidFill>
              </a:rPr>
              <a:t>может упасть на 10, 20 и 25 единиц.</a:t>
            </a:r>
          </a:p>
          <a:p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6146" name="Picture 2" descr="F:\Новая папка (2)\37e883b01a335e1b827f22ce076b4d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69" y="2033876"/>
            <a:ext cx="35718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Новая папка (2)\imagick_4b47e7587de1fd160dadf2a57063aa0162d68fc4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t="9177" r="60748" b="65009"/>
          <a:stretch/>
        </p:blipFill>
        <p:spPr bwMode="auto">
          <a:xfrm>
            <a:off x="7164288" y="376596"/>
            <a:ext cx="1448972" cy="163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 rot="20307167">
            <a:off x="4917984" y="4406094"/>
            <a:ext cx="978408" cy="459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45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92080" y="454020"/>
            <a:ext cx="3347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Часто демонстрируют как убрать зубную боль. 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Болезненную точку соответствия </a:t>
            </a:r>
            <a:r>
              <a:rPr lang="ru-RU" sz="2400" dirty="0">
                <a:solidFill>
                  <a:prstClr val="black"/>
                </a:solidFill>
              </a:rPr>
              <a:t>больному зубу </a:t>
            </a:r>
            <a:r>
              <a:rPr lang="ru-RU" sz="2400" dirty="0" smtClean="0">
                <a:solidFill>
                  <a:prstClr val="black"/>
                </a:solidFill>
              </a:rPr>
              <a:t>(вокруг </a:t>
            </a:r>
            <a:r>
              <a:rPr lang="ru-RU" sz="2400" dirty="0">
                <a:solidFill>
                  <a:prstClr val="black"/>
                </a:solidFill>
              </a:rPr>
              <a:t>ногтя большого </a:t>
            </a:r>
            <a:r>
              <a:rPr lang="ru-RU" sz="2400" dirty="0" smtClean="0">
                <a:solidFill>
                  <a:prstClr val="black"/>
                </a:solidFill>
              </a:rPr>
              <a:t>пальца) нужно  массировать !  </a:t>
            </a:r>
          </a:p>
        </p:txBody>
      </p:sp>
      <p:pic>
        <p:nvPicPr>
          <p:cNvPr id="6" name="Picture 3" descr="C:\Users\3\Desktop\Новая папка\images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89" y="832277"/>
            <a:ext cx="4397145" cy="229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80592"/>
            <a:ext cx="61261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Как найти точку?</a:t>
            </a:r>
          </a:p>
          <a:p>
            <a:r>
              <a:rPr lang="ru-RU" sz="2400" b="1" u="sng" dirty="0" smtClean="0">
                <a:solidFill>
                  <a:prstClr val="black"/>
                </a:solidFill>
              </a:rPr>
              <a:t>Опустите</a:t>
            </a:r>
            <a:r>
              <a:rPr lang="ru-RU" sz="2400" u="sng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большой палец руки фалангой вниз и представьте, что ноготь – это открытый рот. </a:t>
            </a:r>
            <a:endParaRPr lang="ru-RU" sz="2400" dirty="0" smtClean="0">
              <a:solidFill>
                <a:prstClr val="black"/>
              </a:solidFill>
            </a:endParaRP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>
                <a:solidFill>
                  <a:prstClr val="black"/>
                </a:solidFill>
              </a:rPr>
              <a:t>Если вас беспокоит боль в верхней челюсти – ищите наиболее болезненную точку в верхнем крае ногтя, если болит один из нижних зубов - в нижнем. </a:t>
            </a:r>
            <a:endParaRPr lang="uk-UA" sz="2400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3\Desktop\Новая папка\5abd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0" b="22088"/>
          <a:stretch/>
        </p:blipFill>
        <p:spPr bwMode="auto">
          <a:xfrm>
            <a:off x="179512" y="454020"/>
            <a:ext cx="2280058" cy="269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09" y="4365104"/>
            <a:ext cx="1786429" cy="206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651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3\Desktop\Новая папка (2)\применение-су-джок-терапии-для-развития-речи-дете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8006" r="53874" b="49772"/>
          <a:stretch/>
        </p:blipFill>
        <p:spPr bwMode="auto">
          <a:xfrm>
            <a:off x="6160533" y="4508228"/>
            <a:ext cx="2736303" cy="209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3\Desktop\Новая папка (2)\39934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t="4230" r="9537" b="9755"/>
          <a:stretch/>
        </p:blipFill>
        <p:spPr bwMode="auto">
          <a:xfrm>
            <a:off x="156440" y="3812338"/>
            <a:ext cx="4400723" cy="30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2220" y="404664"/>
            <a:ext cx="27441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При масажі пальців руки можна впливати на суглоби навіть ноги  та внутрішні органи</a:t>
            </a:r>
            <a:endParaRPr lang="uk-UA" sz="2800" dirty="0"/>
          </a:p>
        </p:txBody>
      </p:sp>
      <p:pic>
        <p:nvPicPr>
          <p:cNvPr id="6" name="Picture 2" descr="C:\Users\3\Desktop\Новая папка\images (2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690" y="279478"/>
            <a:ext cx="5541146" cy="408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57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2984434"/>
            <a:ext cx="5295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Перша у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Європі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книга з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голковколювання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і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припалювання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була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опублікована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у 1671 </a:t>
            </a: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році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.</a:t>
            </a:r>
          </a:p>
          <a:p>
            <a:endParaRPr lang="ru-RU" sz="24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Достовірні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історичні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свідчення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застосування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акупункрури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в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Англії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Франції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,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Німеччині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та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Італії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відносяться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лише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до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середини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ХVIII ст. </a:t>
            </a:r>
            <a:endParaRPr lang="uk-UA" sz="24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3\Desktop\scree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7702" r="11789" b="7478"/>
          <a:stretch/>
        </p:blipFill>
        <p:spPr bwMode="auto">
          <a:xfrm>
            <a:off x="5868144" y="493752"/>
            <a:ext cx="2990840" cy="235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3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90" y="3507090"/>
            <a:ext cx="3182798" cy="23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3560" y="500682"/>
            <a:ext cx="50282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На тілі мумії крижаної людини (</a:t>
            </a:r>
            <a:r>
              <a:rPr lang="uk-UA" sz="2400" dirty="0" err="1"/>
              <a:t>Еці</a:t>
            </a:r>
            <a:r>
              <a:rPr lang="uk-UA" sz="2400" dirty="0"/>
              <a:t>), знайденої в Італії, виявлено близько 15 татуювань. Вік цієї мумії понад 5300 років. Розташування їх відповідає точкам голковколювання. </a:t>
            </a:r>
          </a:p>
        </p:txBody>
      </p:sp>
    </p:spTree>
    <p:extLst>
      <p:ext uri="{BB962C8B-B14F-4D97-AF65-F5344CB8AC3E}">
        <p14:creationId xmlns:p14="http://schemas.microsoft.com/office/powerpoint/2010/main" val="5715066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56649" y="428470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dirty="0" smtClean="0">
                <a:solidFill>
                  <a:prstClr val="black"/>
                </a:solidFill>
              </a:rPr>
              <a:t>Тильні </a:t>
            </a:r>
            <a:r>
              <a:rPr lang="uk-UA" sz="2400" dirty="0">
                <a:solidFill>
                  <a:prstClr val="black"/>
                </a:solidFill>
              </a:rPr>
              <a:t>ділянки кистей відповідають за поверхню тіла, що відкрита сонцю - сідниці, спина, потилиця, зовнішні поверхні рук та ніг. </a:t>
            </a:r>
          </a:p>
        </p:txBody>
      </p:sp>
      <p:pic>
        <p:nvPicPr>
          <p:cNvPr id="5" name="Picture 3" descr="C:\Users\3\Desktop\Новая папка (2)\מפת-סו-גוק-סטנדרט-שלד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t="12624" r="10392" b="13209"/>
          <a:stretch/>
        </p:blipFill>
        <p:spPr bwMode="auto">
          <a:xfrm>
            <a:off x="4612620" y="1628800"/>
            <a:ext cx="3775804" cy="488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9632" y="2176926"/>
            <a:ext cx="25202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Впливаючи на тильні ділянки кистей та стоп, лікарі су джок успішно лікують хвороби хребта та нирок, головний біль, </a:t>
            </a:r>
            <a:r>
              <a:rPr lang="uk-UA" sz="2400" dirty="0" err="1"/>
              <a:t>біль</a:t>
            </a:r>
            <a:r>
              <a:rPr lang="uk-UA" sz="2400" dirty="0"/>
              <a:t> у плечах та інших органах. </a:t>
            </a:r>
          </a:p>
        </p:txBody>
      </p:sp>
    </p:spTree>
    <p:extLst>
      <p:ext uri="{BB962C8B-B14F-4D97-AF65-F5344CB8AC3E}">
        <p14:creationId xmlns:p14="http://schemas.microsoft.com/office/powerpoint/2010/main" val="772046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84168" y="625599"/>
            <a:ext cx="2622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Таким же чином слід розглядати і стопи ніг. </a:t>
            </a:r>
          </a:p>
        </p:txBody>
      </p:sp>
      <p:pic>
        <p:nvPicPr>
          <p:cNvPr id="21506" name="Picture 2" descr="C:\Users\3\Desktop\Новая папка (2)\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65" y="129946"/>
            <a:ext cx="3371745" cy="219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3\Desktop\Новая папка (2)\su-dzhok9-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452282"/>
            <a:ext cx="7440909" cy="410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388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3\Desktop\Новая папка\images (3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9567"/>
            <a:ext cx="3838153" cy="559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548680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Пропонують використовувати в Су </a:t>
            </a:r>
            <a:r>
              <a:rPr lang="uk-UA" sz="2400" dirty="0"/>
              <a:t>Джок </a:t>
            </a:r>
            <a:r>
              <a:rPr lang="uk-UA" sz="2400" dirty="0" smtClean="0"/>
              <a:t>терапії аплікацію та масаж  насінням </a:t>
            </a:r>
            <a:endParaRPr lang="uk-UA" sz="2400" dirty="0"/>
          </a:p>
        </p:txBody>
      </p:sp>
      <p:pic>
        <p:nvPicPr>
          <p:cNvPr id="7" name="Picture 3" descr="C:\Users\3\Desktop\Новая папка\images (2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6" y="2120790"/>
            <a:ext cx="6415322" cy="398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28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2171" y="3275020"/>
            <a:ext cx="3528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Якщо</a:t>
            </a:r>
            <a:r>
              <a:rPr lang="ru-RU" sz="2400" dirty="0" smtClean="0"/>
              <a:t> </a:t>
            </a:r>
            <a:r>
              <a:rPr lang="ru-RU" sz="2400" dirty="0" err="1"/>
              <a:t>прикладати</a:t>
            </a:r>
            <a:r>
              <a:rPr lang="ru-RU" sz="2400" dirty="0"/>
              <a:t> </a:t>
            </a:r>
            <a:r>
              <a:rPr lang="ru-RU" sz="2400" dirty="0" err="1"/>
              <a:t>насіння</a:t>
            </a:r>
            <a:r>
              <a:rPr lang="ru-RU" sz="2400" dirty="0"/>
              <a:t> до </a:t>
            </a:r>
            <a:r>
              <a:rPr lang="ru-RU" sz="2400" dirty="0" err="1"/>
              <a:t>активних</a:t>
            </a:r>
            <a:r>
              <a:rPr lang="ru-RU" sz="2400" dirty="0"/>
              <a:t> </a:t>
            </a:r>
            <a:r>
              <a:rPr lang="ru-RU" sz="2400" dirty="0" err="1"/>
              <a:t>точок</a:t>
            </a:r>
            <a:r>
              <a:rPr lang="ru-RU" sz="2400" dirty="0"/>
              <a:t> на </a:t>
            </a:r>
            <a:r>
              <a:rPr lang="ru-RU" sz="2400" dirty="0" err="1"/>
              <a:t>долонях</a:t>
            </a:r>
            <a:r>
              <a:rPr lang="ru-RU" sz="2400" dirty="0"/>
              <a:t> та </a:t>
            </a:r>
            <a:r>
              <a:rPr lang="ru-RU" sz="2400" dirty="0" err="1"/>
              <a:t>підошвах</a:t>
            </a:r>
            <a:r>
              <a:rPr lang="ru-RU" sz="2400" dirty="0"/>
              <a:t>,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впоратися</a:t>
            </a:r>
            <a:r>
              <a:rPr lang="ru-RU" sz="2400" dirty="0"/>
              <a:t> з недугами </a:t>
            </a:r>
            <a:r>
              <a:rPr lang="ru-RU" sz="2400" u="sng" dirty="0"/>
              <a:t>грудей і живота та </a:t>
            </a:r>
            <a:r>
              <a:rPr lang="ru-RU" sz="2400" u="sng" dirty="0" err="1"/>
              <a:t>всіх</a:t>
            </a:r>
            <a:r>
              <a:rPr lang="ru-RU" sz="2400" u="sng" dirty="0"/>
              <a:t> </a:t>
            </a:r>
            <a:r>
              <a:rPr lang="ru-RU" sz="2400" u="sng" dirty="0" err="1"/>
              <a:t>органів</a:t>
            </a:r>
            <a:r>
              <a:rPr lang="ru-RU" sz="2400" u="sng" dirty="0"/>
              <a:t>, </a:t>
            </a:r>
            <a:r>
              <a:rPr lang="ru-RU" sz="2400" u="sng" dirty="0" err="1"/>
              <a:t>що</a:t>
            </a:r>
            <a:r>
              <a:rPr lang="ru-RU" sz="2400" u="sng" dirty="0"/>
              <a:t> </a:t>
            </a:r>
            <a:r>
              <a:rPr lang="ru-RU" sz="2400" u="sng" dirty="0" err="1"/>
              <a:t>розташовані</a:t>
            </a:r>
            <a:r>
              <a:rPr lang="ru-RU" sz="2400" u="sng" dirty="0"/>
              <a:t> на </a:t>
            </a:r>
            <a:r>
              <a:rPr lang="ru-RU" sz="2400" u="sng" dirty="0" err="1"/>
              <a:t>обличчі</a:t>
            </a:r>
            <a:r>
              <a:rPr lang="ru-RU" sz="2400" u="sng" dirty="0"/>
              <a:t> </a:t>
            </a:r>
            <a:r>
              <a:rPr lang="ru-RU" sz="2400" u="sng" dirty="0" err="1"/>
              <a:t>людини</a:t>
            </a:r>
            <a:r>
              <a:rPr lang="ru-RU" sz="2400" u="sng" dirty="0"/>
              <a:t>.</a:t>
            </a:r>
          </a:p>
        </p:txBody>
      </p:sp>
      <p:pic>
        <p:nvPicPr>
          <p:cNvPr id="8" name="Picture 3" descr="C:\Users\3\Desktop\Новая папка (2)\DBIVoYfXcAAr3z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9"/>
          <a:stretch/>
        </p:blipFill>
        <p:spPr bwMode="auto">
          <a:xfrm>
            <a:off x="5364088" y="980728"/>
            <a:ext cx="3156024" cy="484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974880" y="3284983"/>
            <a:ext cx="3934439" cy="3009785"/>
          </a:xfrm>
          <a:prstGeom prst="round2Diag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Picture 2" descr="C:\Users\3\Desktop\Новая папка (2)\AdobeStock_606593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1824"/>
            <a:ext cx="4104456" cy="273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3259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68029" y="332656"/>
            <a:ext cx="3085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Перед тим як прикласти насіння, слід добре масажувати активну точку</a:t>
            </a:r>
            <a:r>
              <a:rPr lang="uk-UA" b="1" dirty="0" smtClean="0"/>
              <a:t>.</a:t>
            </a:r>
            <a:r>
              <a:rPr lang="uk-UA" dirty="0" smtClean="0"/>
              <a:t> </a:t>
            </a:r>
          </a:p>
        </p:txBody>
      </p:sp>
      <p:pic>
        <p:nvPicPr>
          <p:cNvPr id="6" name="Picture 2" descr="C:\Users\3\Desktop\Новая папка (2)\semjanoterapija-1000x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4" y="380154"/>
            <a:ext cx="4983765" cy="29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2151" y="3955294"/>
            <a:ext cx="8388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Періодично</a:t>
            </a:r>
            <a:r>
              <a:rPr lang="ru-RU" b="1" dirty="0"/>
              <a:t>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натискувати</a:t>
            </a:r>
            <a:r>
              <a:rPr lang="ru-RU" b="1" dirty="0"/>
              <a:t> на </a:t>
            </a:r>
            <a:r>
              <a:rPr lang="ru-RU" b="1" dirty="0" err="1"/>
              <a:t>насінинку</a:t>
            </a:r>
            <a:r>
              <a:rPr lang="ru-RU" b="1" dirty="0"/>
              <a:t> </a:t>
            </a:r>
            <a:r>
              <a:rPr lang="ru-RU" b="1" dirty="0" err="1"/>
              <a:t>одночасно</a:t>
            </a:r>
            <a:r>
              <a:rPr lang="ru-RU" b="1" dirty="0"/>
              <a:t> </a:t>
            </a:r>
            <a:r>
              <a:rPr lang="ru-RU" b="1" dirty="0" err="1"/>
              <a:t>виконуючи</a:t>
            </a:r>
            <a:r>
              <a:rPr lang="ru-RU" b="1" dirty="0"/>
              <a:t> </a:t>
            </a:r>
            <a:r>
              <a:rPr lang="ru-RU" b="1" dirty="0" err="1"/>
              <a:t>обертальний</a:t>
            </a:r>
            <a:r>
              <a:rPr lang="ru-RU" b="1" dirty="0"/>
              <a:t> </a:t>
            </a:r>
            <a:r>
              <a:rPr lang="ru-RU" b="1" dirty="0" err="1"/>
              <a:t>рух</a:t>
            </a:r>
            <a:r>
              <a:rPr lang="ru-RU" b="1" dirty="0"/>
              <a:t> - </a:t>
            </a:r>
            <a:r>
              <a:rPr lang="ru-RU" b="1" dirty="0" err="1"/>
              <a:t>лікувальний</a:t>
            </a:r>
            <a:r>
              <a:rPr lang="ru-RU" b="1" dirty="0"/>
              <a:t> </a:t>
            </a:r>
            <a:r>
              <a:rPr lang="ru-RU" b="1" dirty="0" err="1"/>
              <a:t>ефект</a:t>
            </a:r>
            <a:r>
              <a:rPr lang="ru-RU" b="1" dirty="0"/>
              <a:t> </a:t>
            </a:r>
            <a:r>
              <a:rPr lang="ru-RU" b="1" dirty="0" err="1"/>
              <a:t>зросте</a:t>
            </a:r>
            <a:r>
              <a:rPr lang="ru-RU" b="1" dirty="0" smtClean="0"/>
              <a:t>.</a:t>
            </a:r>
          </a:p>
          <a:p>
            <a:endParaRPr lang="ru-RU" dirty="0"/>
          </a:p>
          <a:p>
            <a:r>
              <a:rPr lang="uk-UA" dirty="0" smtClean="0"/>
              <a:t>Свербіж</a:t>
            </a:r>
            <a:r>
              <a:rPr lang="uk-UA" dirty="0"/>
              <a:t>, поколювання, виникнення болю, відчуття болю - ознаки того, що ваше тіло реагує на лікування. </a:t>
            </a:r>
          </a:p>
          <a:p>
            <a:r>
              <a:rPr lang="uk-UA" dirty="0" smtClean="0"/>
              <a:t>Не </a:t>
            </a:r>
            <a:r>
              <a:rPr lang="uk-UA" dirty="0"/>
              <a:t>дивуйтеся, якщо після кількох годин, проведених на пальці, насіння потріскається, почорніє або зменшиться у розмірі. Означає це одне: насіннячко "працює", ділиться своєю цілющою силою з вашим організмом.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2151" y="2557087"/>
            <a:ext cx="285672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Тепер</a:t>
            </a:r>
            <a:r>
              <a:rPr lang="ru-RU" b="1" dirty="0"/>
              <a:t> </a:t>
            </a:r>
            <a:r>
              <a:rPr lang="ru-RU" b="1" dirty="0" err="1"/>
              <a:t>закрепіть</a:t>
            </a:r>
            <a:r>
              <a:rPr lang="ru-RU" b="1" dirty="0"/>
              <a:t> </a:t>
            </a:r>
            <a:r>
              <a:rPr lang="ru-RU" b="1" dirty="0" err="1"/>
              <a:t>насінинку</a:t>
            </a:r>
            <a:r>
              <a:rPr lang="ru-RU" b="1" dirty="0"/>
              <a:t> </a:t>
            </a:r>
            <a:r>
              <a:rPr lang="ru-RU" b="1" dirty="0" err="1"/>
              <a:t>лейкопластирем</a:t>
            </a:r>
            <a:r>
              <a:rPr lang="ru-RU" b="1" dirty="0"/>
              <a:t> на  </a:t>
            </a:r>
            <a:r>
              <a:rPr lang="ru-RU" b="1" dirty="0" err="1"/>
              <a:t>знайденій</a:t>
            </a:r>
            <a:r>
              <a:rPr lang="ru-RU" b="1" dirty="0"/>
              <a:t> </a:t>
            </a:r>
            <a:r>
              <a:rPr lang="ru-RU" b="1" dirty="0" err="1"/>
              <a:t>зоні</a:t>
            </a:r>
            <a:r>
              <a:rPr lang="ru-RU" b="1" dirty="0"/>
              <a:t> </a:t>
            </a:r>
            <a:r>
              <a:rPr lang="ru-RU" b="1" dirty="0" err="1"/>
              <a:t>пальця</a:t>
            </a:r>
            <a:r>
              <a:rPr lang="ru-RU" b="1" dirty="0"/>
              <a:t>.</a:t>
            </a:r>
          </a:p>
        </p:txBody>
      </p:sp>
      <p:pic>
        <p:nvPicPr>
          <p:cNvPr id="2050" name="Picture 2" descr="C:\Users\3\Desktop\Новая папка\images (2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483" y="1517892"/>
            <a:ext cx="2774488" cy="207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687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4710" y="764704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Насіння</a:t>
            </a:r>
            <a:r>
              <a:rPr lang="ru-RU" sz="2400" dirty="0"/>
              <a:t> треба </a:t>
            </a:r>
            <a:r>
              <a:rPr lang="ru-RU" sz="2400" dirty="0" err="1"/>
              <a:t>тримати</a:t>
            </a:r>
            <a:r>
              <a:rPr lang="ru-RU" sz="2400" dirty="0"/>
              <a:t> на </a:t>
            </a:r>
            <a:r>
              <a:rPr lang="ru-RU" sz="2400" dirty="0" err="1"/>
              <a:t>руці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стопі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кількох</a:t>
            </a:r>
            <a:r>
              <a:rPr lang="ru-RU" sz="2400" dirty="0"/>
              <a:t> годин до </a:t>
            </a:r>
            <a:r>
              <a:rPr lang="ru-RU" sz="2400" dirty="0" err="1"/>
              <a:t>доби</a:t>
            </a:r>
            <a:r>
              <a:rPr lang="ru-RU" sz="2400" dirty="0"/>
              <a:t>, </a:t>
            </a:r>
            <a:r>
              <a:rPr lang="ru-RU" sz="2400" dirty="0" err="1"/>
              <a:t>після</a:t>
            </a:r>
            <a:r>
              <a:rPr lang="ru-RU" sz="2400" dirty="0"/>
              <a:t> </a:t>
            </a:r>
            <a:r>
              <a:rPr lang="ru-RU" sz="2400" dirty="0" err="1"/>
              <a:t>чого</a:t>
            </a:r>
            <a:r>
              <a:rPr lang="ru-RU" sz="2400" dirty="0"/>
              <a:t>, </a:t>
            </a:r>
            <a:r>
              <a:rPr lang="ru-RU" sz="2400" dirty="0" err="1"/>
              <a:t>якщо</a:t>
            </a:r>
            <a:r>
              <a:rPr lang="ru-RU" sz="2400" dirty="0"/>
              <a:t> є потреба </a:t>
            </a:r>
            <a:r>
              <a:rPr lang="ru-RU" sz="2400" dirty="0" err="1"/>
              <a:t>подовжити</a:t>
            </a:r>
            <a:r>
              <a:rPr lang="ru-RU" sz="2400" dirty="0"/>
              <a:t> </a:t>
            </a:r>
            <a:r>
              <a:rPr lang="ru-RU" sz="2400" dirty="0" err="1"/>
              <a:t>вплив</a:t>
            </a:r>
            <a:r>
              <a:rPr lang="ru-RU" sz="2400" dirty="0"/>
              <a:t>,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замінити</a:t>
            </a:r>
            <a:r>
              <a:rPr lang="ru-RU" sz="2400" dirty="0"/>
              <a:t> </a:t>
            </a:r>
            <a:r>
              <a:rPr lang="ru-RU" sz="2400" dirty="0" err="1"/>
              <a:t>новими</a:t>
            </a:r>
            <a:r>
              <a:rPr lang="ru-RU" sz="2400" dirty="0"/>
              <a:t>. Маленьким </a:t>
            </a:r>
            <a:r>
              <a:rPr lang="ru-RU" sz="2400" dirty="0" err="1"/>
              <a:t>дітям</a:t>
            </a:r>
            <a:r>
              <a:rPr lang="ru-RU" sz="2400" dirty="0"/>
              <a:t> </a:t>
            </a:r>
            <a:r>
              <a:rPr lang="ru-RU" sz="2400" dirty="0" err="1"/>
              <a:t>краще</a:t>
            </a:r>
            <a:r>
              <a:rPr lang="ru-RU" sz="2400" dirty="0"/>
              <a:t> </a:t>
            </a:r>
            <a:r>
              <a:rPr lang="ru-RU" sz="2400" dirty="0" err="1"/>
              <a:t>прикріпити</a:t>
            </a:r>
            <a:r>
              <a:rPr lang="ru-RU" sz="2400" dirty="0"/>
              <a:t> на </a:t>
            </a:r>
            <a:r>
              <a:rPr lang="ru-RU" sz="2400" dirty="0" err="1"/>
              <a:t>ніч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5" name="Picture 2" descr="C:\Users\3\Desktop\Новая папка (2)\c890b430abfa297fe332e1ebac426c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504865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33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96136" y="980728"/>
            <a:ext cx="288032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</a:rPr>
              <a:t>Для су джок-терапії </a:t>
            </a:r>
            <a:r>
              <a:rPr lang="uk-UA" sz="2400" dirty="0" smtClean="0">
                <a:solidFill>
                  <a:prstClr val="black"/>
                </a:solidFill>
              </a:rPr>
              <a:t>не </a:t>
            </a:r>
            <a:r>
              <a:rPr lang="uk-UA" sz="2400" dirty="0">
                <a:solidFill>
                  <a:prstClr val="black"/>
                </a:solidFill>
              </a:rPr>
              <a:t>підійдуть неспілі, спотворені, залежалі, оброблені мінеральними добривами або ті, що зумовлюють алергійну реакцію. </a:t>
            </a:r>
            <a:endParaRPr lang="uk-UA" sz="2400" dirty="0" smtClean="0">
              <a:solidFill>
                <a:prstClr val="black"/>
              </a:solidFill>
            </a:endParaRPr>
          </a:p>
          <a:p>
            <a:r>
              <a:rPr lang="uk-UA" sz="2400" dirty="0" smtClean="0">
                <a:solidFill>
                  <a:prstClr val="black"/>
                </a:solidFill>
              </a:rPr>
              <a:t>І </a:t>
            </a:r>
            <a:r>
              <a:rPr lang="uk-UA" sz="2400" dirty="0">
                <a:solidFill>
                  <a:prstClr val="black"/>
                </a:solidFill>
              </a:rPr>
              <a:t>звичайно ж, </a:t>
            </a:r>
            <a:r>
              <a:rPr lang="uk-UA" sz="2400" b="1" dirty="0">
                <a:solidFill>
                  <a:prstClr val="black"/>
                </a:solidFill>
              </a:rPr>
              <a:t>не можна використовувати насіння отруйних рослин.</a:t>
            </a:r>
          </a:p>
          <a:p>
            <a:endParaRPr lang="uk-UA" sz="2400" dirty="0">
              <a:solidFill>
                <a:prstClr val="black"/>
              </a:solidFill>
            </a:endParaRPr>
          </a:p>
        </p:txBody>
      </p:sp>
      <p:pic>
        <p:nvPicPr>
          <p:cNvPr id="6" name="Picture 2" descr="C:\Users\3\Desktop\Новая папка (2)\a83e06edfa1333f8f67a5c13add56fb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11348" r="12537"/>
          <a:stretch/>
        </p:blipFill>
        <p:spPr bwMode="auto">
          <a:xfrm>
            <a:off x="2123728" y="1628800"/>
            <a:ext cx="3286916" cy="28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3\Desktop\Новая папка\images (3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0" y="4534806"/>
            <a:ext cx="2890241" cy="18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3\Desktop\Новая папка (2)\03072019x75374cf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0" y="282830"/>
            <a:ext cx="2679270" cy="17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8202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30" y="382012"/>
            <a:ext cx="2314495" cy="346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38910" y="382012"/>
            <a:ext cx="32081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Автором  </a:t>
            </a:r>
            <a:r>
              <a:rPr lang="ru-RU" sz="2400" dirty="0">
                <a:solidFill>
                  <a:prstClr val="black"/>
                </a:solidFill>
              </a:rPr>
              <a:t>Су </a:t>
            </a:r>
            <a:r>
              <a:rPr lang="ru-RU" sz="2400" dirty="0" err="1">
                <a:solidFill>
                  <a:prstClr val="black"/>
                </a:solidFill>
              </a:rPr>
              <a:t>Джок</a:t>
            </a:r>
            <a:r>
              <a:rPr lang="ru-RU" sz="2400" dirty="0">
                <a:solidFill>
                  <a:prstClr val="black"/>
                </a:solidFill>
              </a:rPr>
              <a:t> терапии </a:t>
            </a:r>
            <a:r>
              <a:rPr lang="ru-RU" sz="2400" dirty="0" smtClean="0">
                <a:solidFill>
                  <a:prstClr val="black"/>
                </a:solidFill>
              </a:rPr>
              <a:t>является кореец Пак </a:t>
            </a:r>
            <a:r>
              <a:rPr lang="ru-RU" sz="2400" dirty="0" err="1">
                <a:solidFill>
                  <a:prstClr val="black"/>
                </a:solidFill>
              </a:rPr>
              <a:t>Чжэ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By</a:t>
            </a:r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701" y="476672"/>
            <a:ext cx="23238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Пак </a:t>
            </a:r>
            <a:r>
              <a:rPr lang="ru-RU" sz="1600" dirty="0" err="1">
                <a:solidFill>
                  <a:prstClr val="black"/>
                </a:solidFill>
              </a:rPr>
              <a:t>Чжэ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By </a:t>
            </a:r>
            <a:r>
              <a:rPr lang="uk-UA" sz="1600" dirty="0" err="1" smtClean="0">
                <a:solidFill>
                  <a:prstClr val="black"/>
                </a:solidFill>
              </a:rPr>
              <a:t>возглавлял</a:t>
            </a:r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dirty="0">
                <a:solidFill>
                  <a:prstClr val="black"/>
                </a:solidFill>
              </a:rPr>
              <a:t>Корейский институт Су </a:t>
            </a:r>
            <a:r>
              <a:rPr lang="ru-RU" sz="1600" dirty="0" err="1">
                <a:solidFill>
                  <a:prstClr val="black"/>
                </a:solidFill>
              </a:rPr>
              <a:t>Джок</a:t>
            </a:r>
            <a:r>
              <a:rPr lang="ru-RU" sz="1600" dirty="0">
                <a:solidFill>
                  <a:prstClr val="black"/>
                </a:solidFill>
              </a:rPr>
              <a:t> акупунктуры,</a:t>
            </a:r>
          </a:p>
          <a:p>
            <a:r>
              <a:rPr lang="ru-RU" sz="1600" dirty="0">
                <a:solidFill>
                  <a:prstClr val="black"/>
                </a:solidFill>
              </a:rPr>
              <a:t>Международную Су </a:t>
            </a:r>
            <a:r>
              <a:rPr lang="ru-RU" sz="1600" dirty="0" err="1">
                <a:solidFill>
                  <a:prstClr val="black"/>
                </a:solidFill>
              </a:rPr>
              <a:t>Джок</a:t>
            </a:r>
            <a:r>
              <a:rPr lang="ru-RU" sz="1600" dirty="0">
                <a:solidFill>
                  <a:prstClr val="black"/>
                </a:solidFill>
              </a:rPr>
              <a:t> Ассоциацию,</a:t>
            </a:r>
          </a:p>
          <a:p>
            <a:r>
              <a:rPr lang="ru-RU" sz="1600" dirty="0">
                <a:solidFill>
                  <a:prstClr val="black"/>
                </a:solidFill>
              </a:rPr>
              <a:t>Международный общественный фонд ОННУРИ,</a:t>
            </a:r>
          </a:p>
          <a:p>
            <a:r>
              <a:rPr lang="ru-RU" sz="1600" dirty="0">
                <a:solidFill>
                  <a:prstClr val="black"/>
                </a:solidFill>
              </a:rPr>
              <a:t>Су </a:t>
            </a:r>
            <a:r>
              <a:rPr lang="ru-RU" sz="1600" dirty="0" err="1">
                <a:solidFill>
                  <a:prstClr val="black"/>
                </a:solidFill>
              </a:rPr>
              <a:t>Джок</a:t>
            </a:r>
            <a:r>
              <a:rPr lang="ru-RU" sz="1600" dirty="0">
                <a:solidFill>
                  <a:prstClr val="black"/>
                </a:solidFill>
              </a:rPr>
              <a:t> Академию в Москве. </a:t>
            </a:r>
            <a:endParaRPr lang="ru-RU" sz="1600" dirty="0" smtClean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r>
              <a:rPr lang="ru-RU" sz="1600" dirty="0" smtClean="0">
                <a:solidFill>
                  <a:prstClr val="black"/>
                </a:solidFill>
              </a:rPr>
              <a:t>Пак </a:t>
            </a:r>
            <a:r>
              <a:rPr lang="ru-RU" sz="1600" dirty="0" err="1">
                <a:solidFill>
                  <a:prstClr val="black"/>
                </a:solidFill>
              </a:rPr>
              <a:t>Чжэ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Ву</a:t>
            </a:r>
            <a:r>
              <a:rPr lang="ru-RU" sz="1600" dirty="0" smtClean="0">
                <a:solidFill>
                  <a:prstClr val="black"/>
                </a:solidFill>
              </a:rPr>
              <a:t> родился в 1942 году, </a:t>
            </a:r>
            <a:r>
              <a:rPr lang="ru-RU" sz="1600" dirty="0">
                <a:solidFill>
                  <a:prstClr val="black"/>
                </a:solidFill>
              </a:rPr>
              <a:t>ушел из жизни </a:t>
            </a:r>
            <a:r>
              <a:rPr lang="ru-RU" sz="1600" dirty="0" smtClean="0">
                <a:solidFill>
                  <a:prstClr val="black"/>
                </a:solidFill>
              </a:rPr>
              <a:t>в 2010 году</a:t>
            </a:r>
            <a:endParaRPr lang="uk-UA" sz="1600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3\Desktop\Новая папк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9" y="4149080"/>
            <a:ext cx="2948984" cy="211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99010" y="4509120"/>
            <a:ext cx="50746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В 1993 году профессор Пак </a:t>
            </a:r>
            <a:r>
              <a:rPr lang="ru-RU" b="1" dirty="0" err="1">
                <a:solidFill>
                  <a:prstClr val="black"/>
                </a:solidFill>
              </a:rPr>
              <a:t>Чжэ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Ву</a:t>
            </a:r>
            <a:r>
              <a:rPr lang="ru-RU" b="1" dirty="0">
                <a:solidFill>
                  <a:prstClr val="black"/>
                </a:solidFill>
              </a:rPr>
              <a:t> учредил Московскую Су </a:t>
            </a:r>
            <a:r>
              <a:rPr lang="ru-RU" b="1" dirty="0" err="1">
                <a:solidFill>
                  <a:prstClr val="black"/>
                </a:solidFill>
              </a:rPr>
              <a:t>Джок</a:t>
            </a:r>
            <a:r>
              <a:rPr lang="ru-RU" b="1" dirty="0">
                <a:solidFill>
                  <a:prstClr val="black"/>
                </a:solidFill>
              </a:rPr>
              <a:t> Академию и передал ей большую часть задач по </a:t>
            </a:r>
            <a:r>
              <a:rPr lang="ru-RU" dirty="0">
                <a:solidFill>
                  <a:prstClr val="black"/>
                </a:solidFill>
              </a:rPr>
              <a:t>распространению и описанию метода, изучению эффективности, отработке новых направлений и апробации инструментов, изданию книг на разных языках.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81672" y="2373975"/>
            <a:ext cx="31646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История Су </a:t>
            </a:r>
            <a:r>
              <a:rPr lang="ru-RU" dirty="0" err="1"/>
              <a:t>Джок</a:t>
            </a:r>
            <a:r>
              <a:rPr lang="ru-RU" dirty="0"/>
              <a:t> терапии началась в марте 1987 года когда в Сеуле профессор Пак </a:t>
            </a:r>
            <a:r>
              <a:rPr lang="ru-RU" dirty="0" err="1"/>
              <a:t>Чжэ</a:t>
            </a:r>
            <a:r>
              <a:rPr lang="ru-RU" dirty="0"/>
              <a:t> </a:t>
            </a:r>
            <a:r>
              <a:rPr lang="ru-RU" dirty="0" err="1"/>
              <a:t>By</a:t>
            </a:r>
            <a:r>
              <a:rPr lang="ru-RU" dirty="0"/>
              <a:t> открыл Институт Су </a:t>
            </a:r>
            <a:r>
              <a:rPr lang="ru-RU" dirty="0" err="1"/>
              <a:t>Джок</a:t>
            </a:r>
            <a:r>
              <a:rPr lang="ru-RU" dirty="0"/>
              <a:t> акупунктуры.</a:t>
            </a:r>
          </a:p>
        </p:txBody>
      </p:sp>
    </p:spTree>
    <p:extLst>
      <p:ext uri="{BB962C8B-B14F-4D97-AF65-F5344CB8AC3E}">
        <p14:creationId xmlns:p14="http://schemas.microsoft.com/office/powerpoint/2010/main" val="23579274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5575379" cy="189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404664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Рефлексотерапія</a:t>
            </a:r>
            <a:r>
              <a:rPr lang="ru-RU" sz="2400" dirty="0" smtClean="0"/>
              <a:t> </a:t>
            </a:r>
            <a:r>
              <a:rPr lang="ru-RU" sz="2400" dirty="0" err="1" smtClean="0"/>
              <a:t>здивує</a:t>
            </a:r>
            <a:r>
              <a:rPr lang="ru-RU" sz="2400" dirty="0" smtClean="0"/>
              <a:t> </a:t>
            </a:r>
            <a:r>
              <a:rPr lang="ru-RU" sz="2400" dirty="0"/>
              <a:t>вас, тому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діє</a:t>
            </a:r>
            <a:r>
              <a:rPr lang="ru-RU" sz="2400" dirty="0"/>
              <a:t> на </a:t>
            </a:r>
            <a:r>
              <a:rPr lang="ru-RU" sz="2400" dirty="0" err="1"/>
              <a:t>емоційному</a:t>
            </a:r>
            <a:r>
              <a:rPr lang="ru-RU" sz="2400" dirty="0"/>
              <a:t>, </a:t>
            </a:r>
            <a:r>
              <a:rPr lang="ru-RU" sz="2400" dirty="0" err="1"/>
              <a:t>фізичному</a:t>
            </a:r>
            <a:r>
              <a:rPr lang="ru-RU" sz="2400" dirty="0"/>
              <a:t> та духовному </a:t>
            </a:r>
            <a:r>
              <a:rPr lang="ru-RU" sz="2400" dirty="0" err="1"/>
              <a:t>рівнях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відновлює</a:t>
            </a:r>
            <a:r>
              <a:rPr lang="ru-RU" sz="2400" dirty="0"/>
              <a:t> </a:t>
            </a:r>
            <a:r>
              <a:rPr lang="ru-RU" sz="2400" dirty="0" err="1"/>
              <a:t>енергетичний</a:t>
            </a:r>
            <a:r>
              <a:rPr lang="ru-RU" sz="2400" dirty="0"/>
              <a:t> баланс </a:t>
            </a:r>
            <a:r>
              <a:rPr lang="ru-RU" sz="2400" dirty="0" err="1"/>
              <a:t>організму</a:t>
            </a:r>
            <a:r>
              <a:rPr lang="ru-RU" sz="2400" dirty="0"/>
              <a:t> в </a:t>
            </a:r>
            <a:r>
              <a:rPr lang="ru-RU" sz="2400" dirty="0" err="1"/>
              <a:t>цілому</a:t>
            </a:r>
            <a:r>
              <a:rPr lang="ru-RU" sz="24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2825" y="4653136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Лікування повинно мати індивідуальний підхід та </a:t>
            </a:r>
            <a:r>
              <a:rPr lang="ru-RU" sz="2400" dirty="0" err="1" smtClean="0"/>
              <a:t>залежить</a:t>
            </a:r>
            <a:r>
              <a:rPr lang="ru-RU" sz="2400" dirty="0" smtClean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 smtClean="0"/>
              <a:t>особистних</a:t>
            </a:r>
            <a:r>
              <a:rPr lang="ru-RU" sz="2400" dirty="0" smtClean="0"/>
              <a:t> </a:t>
            </a:r>
            <a:r>
              <a:rPr lang="ru-RU" sz="2400" dirty="0"/>
              <a:t>характеристик </a:t>
            </a:r>
            <a:r>
              <a:rPr lang="ru-RU" sz="2400" dirty="0" err="1"/>
              <a:t>людини</a:t>
            </a:r>
            <a:r>
              <a:rPr lang="ru-RU" sz="2400" dirty="0"/>
              <a:t>,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психоемоційного</a:t>
            </a:r>
            <a:r>
              <a:rPr lang="ru-RU" sz="2400" dirty="0"/>
              <a:t> стану, </a:t>
            </a:r>
            <a:r>
              <a:rPr lang="ru-RU" sz="2400" dirty="0" err="1"/>
              <a:t>соціального</a:t>
            </a:r>
            <a:r>
              <a:rPr lang="ru-RU" sz="2400" dirty="0"/>
              <a:t> </a:t>
            </a:r>
            <a:r>
              <a:rPr lang="ru-RU" sz="2400" dirty="0" err="1" smtClean="0"/>
              <a:t>середовища</a:t>
            </a:r>
            <a:endParaRPr lang="ru-RU" dirty="0"/>
          </a:p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72200" y="1772816"/>
            <a:ext cx="25717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dirty="0" err="1">
                <a:solidFill>
                  <a:prstClr val="black"/>
                </a:solidFill>
              </a:rPr>
              <a:t>Рефлексотерапію</a:t>
            </a:r>
            <a:r>
              <a:rPr lang="uk-UA" sz="2400" dirty="0">
                <a:solidFill>
                  <a:prstClr val="black"/>
                </a:solidFill>
              </a:rPr>
              <a:t> розглядають  з урахуванням </a:t>
            </a:r>
            <a:r>
              <a:rPr lang="uk-UA" sz="2400" dirty="0" err="1">
                <a:solidFill>
                  <a:prstClr val="black"/>
                </a:solidFill>
              </a:rPr>
              <a:t>традіційної</a:t>
            </a:r>
            <a:r>
              <a:rPr lang="uk-UA" sz="2400" dirty="0">
                <a:solidFill>
                  <a:prstClr val="black"/>
                </a:solidFill>
              </a:rPr>
              <a:t> </a:t>
            </a:r>
            <a:r>
              <a:rPr lang="uk-UA" sz="2400" dirty="0" err="1">
                <a:solidFill>
                  <a:prstClr val="black"/>
                </a:solidFill>
              </a:rPr>
              <a:t>кітайської</a:t>
            </a:r>
            <a:r>
              <a:rPr lang="uk-UA" sz="2400" dirty="0">
                <a:solidFill>
                  <a:prstClr val="black"/>
                </a:solidFill>
              </a:rPr>
              <a:t> медицини і філософії. </a:t>
            </a:r>
          </a:p>
        </p:txBody>
      </p:sp>
    </p:spTree>
    <p:extLst>
      <p:ext uri="{BB962C8B-B14F-4D97-AF65-F5344CB8AC3E}">
        <p14:creationId xmlns:p14="http://schemas.microsoft.com/office/powerpoint/2010/main" val="3777307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3\Desktop\Новая папка\images (3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46597"/>
            <a:ext cx="5256584" cy="491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4411" y="152181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За 40 лет  и  </a:t>
            </a:r>
            <a:r>
              <a:rPr lang="ru-RU" sz="2400" dirty="0"/>
              <a:t>Су </a:t>
            </a:r>
            <a:r>
              <a:rPr lang="ru-RU" sz="2400" dirty="0" err="1"/>
              <a:t>Джок</a:t>
            </a:r>
            <a:r>
              <a:rPr lang="ru-RU" sz="2400" dirty="0"/>
              <a:t> акупунктура прошла путь от лечебного метода до всеобъемлющей системы знаний — Су </a:t>
            </a:r>
            <a:r>
              <a:rPr lang="ru-RU" sz="2400" dirty="0" err="1"/>
              <a:t>Джок</a:t>
            </a:r>
            <a:r>
              <a:rPr lang="ru-RU" sz="2400" dirty="0"/>
              <a:t> терапии и ОННУРИ медицины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645422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3\Desktop\Новая папка\enc_entry_4761_f12a27834e266c86abb57cc727ae1d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91" y="1131732"/>
            <a:ext cx="383356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8542" y="1294870"/>
            <a:ext cx="374441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Інтерес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до </a:t>
            </a: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акупресури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проявляли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переважно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у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Європі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. </a:t>
            </a:r>
            <a:endParaRPr lang="ru-RU" sz="2400" dirty="0" smtClean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3735" y="447053"/>
            <a:ext cx="5495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Як виглядає сучасна </a:t>
            </a:r>
            <a:r>
              <a:rPr lang="uk-UA" sz="2400" b="1" dirty="0" err="1" smtClean="0"/>
              <a:t>рефлексотерапія</a:t>
            </a:r>
            <a:r>
              <a:rPr lang="uk-UA" sz="2400" b="1" dirty="0" smtClean="0"/>
              <a:t> ? </a:t>
            </a:r>
            <a:endParaRPr lang="uk-UA" sz="2400" b="1" dirty="0"/>
          </a:p>
        </p:txBody>
      </p:sp>
      <p:pic>
        <p:nvPicPr>
          <p:cNvPr id="8" name="Picture 5" descr="C:\Users\3\Desktop\00543-123r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3766497" cy="288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47450" y="3461008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Однак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, в 1972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році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після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візиту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президента США Р.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Ніксона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у Китай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виникла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серйозна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зацікавленість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до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методів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ТКМ у США, де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застосування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АП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було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взяте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під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державний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контроль.</a:t>
            </a:r>
          </a:p>
        </p:txBody>
      </p:sp>
    </p:spTree>
    <p:extLst>
      <p:ext uri="{BB962C8B-B14F-4D97-AF65-F5344CB8AC3E}">
        <p14:creationId xmlns:p14="http://schemas.microsoft.com/office/powerpoint/2010/main" val="2283084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3\Desktop\Новая папка\images (3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44" y="692696"/>
            <a:ext cx="4401637" cy="325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69644" y="4653136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Она </a:t>
            </a:r>
            <a:r>
              <a:rPr lang="ru-RU" sz="2400" dirty="0">
                <a:solidFill>
                  <a:prstClr val="black"/>
                </a:solidFill>
              </a:rPr>
              <a:t>позволяет проводить диагностику и лечение на физическом </a:t>
            </a:r>
            <a:r>
              <a:rPr lang="ru-RU" sz="2400" dirty="0" smtClean="0">
                <a:solidFill>
                  <a:prstClr val="black"/>
                </a:solidFill>
              </a:rPr>
              <a:t> и </a:t>
            </a:r>
            <a:r>
              <a:rPr lang="ru-RU" sz="2400" dirty="0">
                <a:solidFill>
                  <a:prstClr val="black"/>
                </a:solidFill>
              </a:rPr>
              <a:t>метафизическом </a:t>
            </a:r>
            <a:r>
              <a:rPr lang="ru-RU" sz="2400" dirty="0" smtClean="0">
                <a:solidFill>
                  <a:prstClr val="black"/>
                </a:solidFill>
              </a:rPr>
              <a:t>уровнях. </a:t>
            </a:r>
          </a:p>
          <a:p>
            <a:r>
              <a:rPr lang="ru-RU" sz="2400" b="1" dirty="0" smtClean="0">
                <a:solidFill>
                  <a:prstClr val="black"/>
                </a:solidFill>
              </a:rPr>
              <a:t>ОННУРИ </a:t>
            </a:r>
            <a:r>
              <a:rPr lang="ru-RU" sz="2400" b="1" dirty="0">
                <a:solidFill>
                  <a:prstClr val="black"/>
                </a:solidFill>
              </a:rPr>
              <a:t>является авторской разработкой профессора Пак </a:t>
            </a:r>
            <a:r>
              <a:rPr lang="ru-RU" sz="2400" b="1" dirty="0" err="1">
                <a:solidFill>
                  <a:prstClr val="black"/>
                </a:solidFill>
              </a:rPr>
              <a:t>Чже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Ву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uk-UA" sz="2400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548680"/>
            <a:ext cx="32403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Слово </a:t>
            </a:r>
            <a:r>
              <a:rPr lang="ru-RU" sz="2400" dirty="0">
                <a:solidFill>
                  <a:prstClr val="black"/>
                </a:solidFill>
              </a:rPr>
              <a:t>ОННУРИ означает «весь мир</a:t>
            </a:r>
            <a:r>
              <a:rPr lang="ru-RU" sz="2400" dirty="0" smtClean="0">
                <a:solidFill>
                  <a:prstClr val="black"/>
                </a:solidFill>
              </a:rPr>
              <a:t>»,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Оннури</a:t>
            </a:r>
            <a:r>
              <a:rPr lang="ru-RU" sz="2400" dirty="0">
                <a:solidFill>
                  <a:prstClr val="black"/>
                </a:solidFill>
              </a:rPr>
              <a:t> медицина включает в себя множество раз­личный подходов к лечению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В </a:t>
            </a:r>
            <a:r>
              <a:rPr lang="ru-RU" sz="2400" dirty="0">
                <a:solidFill>
                  <a:prstClr val="black"/>
                </a:solidFill>
              </a:rPr>
              <a:t>основе </a:t>
            </a:r>
            <a:r>
              <a:rPr lang="ru-RU" sz="2400" dirty="0" err="1">
                <a:solidFill>
                  <a:prstClr val="black"/>
                </a:solidFill>
              </a:rPr>
              <a:t>Оннури</a:t>
            </a:r>
            <a:r>
              <a:rPr lang="ru-RU" sz="2400" dirty="0">
                <a:solidFill>
                  <a:prstClr val="black"/>
                </a:solidFill>
              </a:rPr>
              <a:t> медицины лежат общефило­софские </a:t>
            </a:r>
            <a:r>
              <a:rPr lang="ru-RU" sz="2400" dirty="0" smtClean="0">
                <a:solidFill>
                  <a:prstClr val="black"/>
                </a:solidFill>
              </a:rPr>
              <a:t>представления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482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597612"/>
            <a:ext cx="380940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prstClr val="black"/>
                </a:solidFill>
              </a:rPr>
              <a:t>Концепція Шести </a:t>
            </a:r>
            <a:r>
              <a:rPr lang="uk-UA" sz="2000" b="1" dirty="0" smtClean="0">
                <a:solidFill>
                  <a:prstClr val="black"/>
                </a:solidFill>
              </a:rPr>
              <a:t>енергій (Шести </a:t>
            </a:r>
            <a:r>
              <a:rPr lang="uk-UA" sz="2000" b="1" dirty="0" err="1" smtClean="0">
                <a:solidFill>
                  <a:prstClr val="black"/>
                </a:solidFill>
              </a:rPr>
              <a:t>Кі</a:t>
            </a:r>
            <a:r>
              <a:rPr lang="uk-UA" sz="2000" b="1" dirty="0" smtClean="0">
                <a:solidFill>
                  <a:prstClr val="black"/>
                </a:solidFill>
              </a:rPr>
              <a:t>), </a:t>
            </a:r>
            <a:r>
              <a:rPr lang="uk-UA" sz="2000" b="1" dirty="0">
                <a:solidFill>
                  <a:prstClr val="black"/>
                </a:solidFill>
              </a:rPr>
              <a:t>Шести емоцій, </a:t>
            </a:r>
            <a:endParaRPr lang="uk-UA" sz="2000" b="1" dirty="0" smtClean="0">
              <a:solidFill>
                <a:prstClr val="black"/>
              </a:solidFill>
            </a:endParaRPr>
          </a:p>
          <a:p>
            <a:r>
              <a:rPr lang="uk-UA" sz="2000" b="1" dirty="0" smtClean="0">
                <a:solidFill>
                  <a:prstClr val="black"/>
                </a:solidFill>
              </a:rPr>
              <a:t>Шести </a:t>
            </a:r>
            <a:r>
              <a:rPr lang="uk-UA" sz="2000" b="1" dirty="0">
                <a:solidFill>
                  <a:prstClr val="black"/>
                </a:solidFill>
              </a:rPr>
              <a:t>ментальних </a:t>
            </a:r>
            <a:r>
              <a:rPr lang="uk-UA" sz="2000" b="1" dirty="0" smtClean="0">
                <a:solidFill>
                  <a:prstClr val="black"/>
                </a:solidFill>
              </a:rPr>
              <a:t>рівнів.</a:t>
            </a:r>
          </a:p>
          <a:p>
            <a:endParaRPr lang="uk-UA" sz="2000" dirty="0" smtClean="0">
              <a:solidFill>
                <a:prstClr val="black"/>
              </a:solidFill>
            </a:endParaRPr>
          </a:p>
          <a:p>
            <a:r>
              <a:rPr lang="uk-UA" sz="2000" dirty="0" smtClean="0">
                <a:solidFill>
                  <a:prstClr val="black"/>
                </a:solidFill>
              </a:rPr>
              <a:t>Розуміння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</a:rPr>
              <a:t>взаємовідносин </a:t>
            </a:r>
            <a:r>
              <a:rPr lang="uk-UA" sz="2000" dirty="0">
                <a:solidFill>
                  <a:prstClr val="black"/>
                </a:solidFill>
              </a:rPr>
              <a:t>енергій, емоцій, ментального стану людини </a:t>
            </a:r>
            <a:endParaRPr lang="uk-UA" sz="20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</a:rPr>
              <a:t>з </a:t>
            </a:r>
            <a:r>
              <a:rPr lang="uk-UA" sz="2000" dirty="0">
                <a:solidFill>
                  <a:prstClr val="black"/>
                </a:solidFill>
              </a:rPr>
              <a:t>органами і системами нашого тіла, </a:t>
            </a:r>
            <a:endParaRPr lang="uk-UA" sz="20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000" dirty="0" smtClean="0">
                <a:solidFill>
                  <a:prstClr val="black"/>
                </a:solidFill>
              </a:rPr>
              <a:t>їх </a:t>
            </a:r>
            <a:r>
              <a:rPr lang="uk-UA" sz="2000" dirty="0">
                <a:solidFill>
                  <a:prstClr val="black"/>
                </a:solidFill>
              </a:rPr>
              <a:t>зв'язок з виникненням захворювань </a:t>
            </a:r>
            <a:endParaRPr lang="uk-UA" sz="2000" dirty="0" smtClean="0">
              <a:solidFill>
                <a:prstClr val="black"/>
              </a:solidFill>
            </a:endParaRPr>
          </a:p>
          <a:p>
            <a:r>
              <a:rPr lang="uk-UA" sz="2000" dirty="0" smtClean="0">
                <a:solidFill>
                  <a:prstClr val="black"/>
                </a:solidFill>
              </a:rPr>
              <a:t>допомагає поліпшити </a:t>
            </a:r>
            <a:r>
              <a:rPr lang="uk-UA" sz="2000" dirty="0">
                <a:solidFill>
                  <a:prstClr val="black"/>
                </a:solidFill>
              </a:rPr>
              <a:t>взаєморозуміння з оточуючими нас людьми.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1502"/>
            <a:ext cx="4321794" cy="432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1004" y="188640"/>
            <a:ext cx="8015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/>
              <a:t>основних</a:t>
            </a:r>
            <a:r>
              <a:rPr lang="ru-RU" sz="2400" dirty="0"/>
              <a:t> </a:t>
            </a:r>
            <a:r>
              <a:rPr lang="ru-RU" sz="2400" dirty="0" err="1"/>
              <a:t>філософських</a:t>
            </a:r>
            <a:r>
              <a:rPr lang="ru-RU" sz="2400" dirty="0"/>
              <a:t> </a:t>
            </a:r>
            <a:r>
              <a:rPr lang="ru-RU" sz="2400" dirty="0" err="1"/>
              <a:t>концепцій</a:t>
            </a:r>
            <a:r>
              <a:rPr lang="ru-RU" sz="2400" dirty="0"/>
              <a:t>, </a:t>
            </a:r>
            <a:r>
              <a:rPr lang="ru-RU" sz="2400" dirty="0" err="1"/>
              <a:t>розроблених</a:t>
            </a:r>
            <a:r>
              <a:rPr lang="ru-RU" sz="2400" dirty="0"/>
              <a:t> </a:t>
            </a:r>
            <a:r>
              <a:rPr lang="ru-RU" sz="2400" dirty="0" err="1"/>
              <a:t>професором</a:t>
            </a:r>
            <a:r>
              <a:rPr lang="ru-RU" sz="2400" dirty="0"/>
              <a:t> Паком в рамках Су </a:t>
            </a:r>
            <a:r>
              <a:rPr lang="ru-RU" sz="2400" dirty="0" err="1"/>
              <a:t>Джок</a:t>
            </a:r>
            <a:r>
              <a:rPr lang="ru-RU" sz="2400" dirty="0"/>
              <a:t>, </a:t>
            </a:r>
            <a:r>
              <a:rPr lang="ru-RU" sz="2400" dirty="0" err="1"/>
              <a:t>найбільше</a:t>
            </a:r>
            <a:r>
              <a:rPr lang="ru-RU" sz="2400" dirty="0"/>
              <a:t> </a:t>
            </a:r>
            <a:r>
              <a:rPr lang="ru-RU" sz="2400" dirty="0" err="1"/>
              <a:t>поширення</a:t>
            </a:r>
            <a:r>
              <a:rPr lang="ru-RU" sz="2400" dirty="0"/>
              <a:t> в </a:t>
            </a:r>
            <a:r>
              <a:rPr lang="ru-RU" sz="2400" dirty="0" err="1"/>
              <a:t>практиці</a:t>
            </a:r>
            <a:r>
              <a:rPr lang="ru-RU" sz="2400" dirty="0"/>
              <a:t> </a:t>
            </a:r>
            <a:r>
              <a:rPr lang="ru-RU" sz="2400" dirty="0" err="1"/>
              <a:t>отримали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804752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16016" y="517243"/>
            <a:ext cx="4176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prstClr val="black"/>
                </a:solidFill>
              </a:rPr>
              <a:t>Концепція </a:t>
            </a:r>
            <a:r>
              <a:rPr lang="uk-UA" sz="2400" dirty="0">
                <a:solidFill>
                  <a:prstClr val="black"/>
                </a:solidFill>
              </a:rPr>
              <a:t>енергій Часу і </a:t>
            </a:r>
            <a:r>
              <a:rPr lang="uk-UA" sz="2400" dirty="0" smtClean="0">
                <a:solidFill>
                  <a:prstClr val="black"/>
                </a:solidFill>
              </a:rPr>
              <a:t>Простору, </a:t>
            </a:r>
          </a:p>
          <a:p>
            <a:r>
              <a:rPr lang="uk-UA" sz="2400" dirty="0" smtClean="0">
                <a:solidFill>
                  <a:prstClr val="black"/>
                </a:solidFill>
              </a:rPr>
              <a:t>дає можливість </a:t>
            </a:r>
            <a:r>
              <a:rPr lang="uk-UA" sz="2400" dirty="0">
                <a:solidFill>
                  <a:prstClr val="black"/>
                </a:solidFill>
              </a:rPr>
              <a:t>лікування захворювань з урахуванням біоритмів людини; </a:t>
            </a:r>
            <a:endParaRPr lang="uk-UA" sz="2400" dirty="0" smtClean="0">
              <a:solidFill>
                <a:prstClr val="black"/>
              </a:solidFill>
            </a:endParaRPr>
          </a:p>
          <a:p>
            <a:endParaRPr lang="uk-UA" sz="2400" dirty="0">
              <a:solidFill>
                <a:prstClr val="black"/>
              </a:solidFill>
            </a:endParaRPr>
          </a:p>
          <a:p>
            <a:r>
              <a:rPr lang="uk-UA" sz="2400" dirty="0" smtClean="0">
                <a:solidFill>
                  <a:prstClr val="black"/>
                </a:solidFill>
              </a:rPr>
              <a:t>попередження </a:t>
            </a:r>
            <a:r>
              <a:rPr lang="uk-UA" sz="2400" dirty="0">
                <a:solidFill>
                  <a:prstClr val="black"/>
                </a:solidFill>
              </a:rPr>
              <a:t>загострення захворювань, пов'язаних з впливом тимчасових факторів; </a:t>
            </a:r>
            <a:endParaRPr lang="uk-UA" sz="2400" dirty="0" smtClean="0">
              <a:solidFill>
                <a:prstClr val="black"/>
              </a:solidFill>
            </a:endParaRPr>
          </a:p>
          <a:p>
            <a:endParaRPr lang="uk-UA" sz="2400" dirty="0">
              <a:solidFill>
                <a:prstClr val="black"/>
              </a:solidFill>
            </a:endParaRPr>
          </a:p>
          <a:p>
            <a:r>
              <a:rPr lang="uk-UA" sz="2400" dirty="0" smtClean="0">
                <a:solidFill>
                  <a:prstClr val="black"/>
                </a:solidFill>
              </a:rPr>
              <a:t>врахувати </a:t>
            </a:r>
            <a:r>
              <a:rPr lang="uk-UA" sz="2400" dirty="0">
                <a:solidFill>
                  <a:prstClr val="black"/>
                </a:solidFill>
              </a:rPr>
              <a:t>вплив стресових чинників на будь-якої протяжності за часом.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9373" y="2204864"/>
            <a:ext cx="37587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Для влияния лучше  использовать  кисть.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Это </a:t>
            </a:r>
            <a:r>
              <a:rPr lang="ru-RU" sz="2400" dirty="0" err="1" smtClean="0">
                <a:solidFill>
                  <a:prstClr val="black"/>
                </a:solidFill>
              </a:rPr>
              <a:t>янь</a:t>
            </a:r>
            <a:r>
              <a:rPr lang="ru-RU" sz="2400" dirty="0" smtClean="0">
                <a:solidFill>
                  <a:prstClr val="black"/>
                </a:solidFill>
              </a:rPr>
              <a:t> - энергия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она имеет  более быструю ответную реакцию.  </a:t>
            </a:r>
            <a:endParaRPr lang="ru-RU" sz="2400" dirty="0" smtClean="0">
              <a:solidFill>
                <a:prstClr val="black"/>
              </a:solidFill>
            </a:endParaRP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Стопу </a:t>
            </a:r>
            <a:r>
              <a:rPr lang="ru-RU" sz="2400" dirty="0">
                <a:solidFill>
                  <a:prstClr val="black"/>
                </a:solidFill>
              </a:rPr>
              <a:t>(</a:t>
            </a:r>
            <a:r>
              <a:rPr lang="ru-RU" sz="2400" dirty="0" err="1">
                <a:solidFill>
                  <a:prstClr val="black"/>
                </a:solidFill>
              </a:rPr>
              <a:t>инь</a:t>
            </a:r>
            <a:r>
              <a:rPr lang="ru-RU" sz="2400" dirty="0">
                <a:solidFill>
                  <a:prstClr val="black"/>
                </a:solidFill>
              </a:rPr>
              <a:t>) </a:t>
            </a:r>
            <a:r>
              <a:rPr lang="ru-RU" sz="2400" dirty="0" smtClean="0">
                <a:solidFill>
                  <a:prstClr val="black"/>
                </a:solidFill>
              </a:rPr>
              <a:t> используют  </a:t>
            </a:r>
            <a:r>
              <a:rPr lang="ru-RU" sz="2400" dirty="0">
                <a:solidFill>
                  <a:prstClr val="black"/>
                </a:solidFill>
              </a:rPr>
              <a:t>в тех случаях, когда </a:t>
            </a:r>
            <a:r>
              <a:rPr lang="ru-RU" sz="2400" dirty="0" smtClean="0">
                <a:solidFill>
                  <a:prstClr val="black"/>
                </a:solidFill>
              </a:rPr>
              <a:t>нарушена  чувствительность, </a:t>
            </a:r>
            <a:r>
              <a:rPr lang="ru-RU" sz="2400" dirty="0">
                <a:solidFill>
                  <a:prstClr val="black"/>
                </a:solidFill>
              </a:rPr>
              <a:t>например, при инсульте. </a:t>
            </a:r>
            <a:endParaRPr lang="uk-UA" sz="2400" dirty="0">
              <a:solidFill>
                <a:prstClr val="black"/>
              </a:solidFill>
            </a:endParaRPr>
          </a:p>
        </p:txBody>
      </p:sp>
      <p:pic>
        <p:nvPicPr>
          <p:cNvPr id="4" name="Picture 6" descr="C:\Users\3\Desktop\Новая папка\images (4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1" y="263544"/>
            <a:ext cx="3364464" cy="179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187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4951" y="302359"/>
            <a:ext cx="52565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Профессор </a:t>
            </a:r>
            <a:r>
              <a:rPr lang="ru-RU" sz="2000" dirty="0">
                <a:solidFill>
                  <a:prstClr val="black"/>
                </a:solidFill>
              </a:rPr>
              <a:t>Пак </a:t>
            </a:r>
            <a:r>
              <a:rPr lang="ru-RU" sz="2000" dirty="0" err="1">
                <a:solidFill>
                  <a:prstClr val="black"/>
                </a:solidFill>
              </a:rPr>
              <a:t>Чжи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err="1">
                <a:solidFill>
                  <a:prstClr val="black"/>
                </a:solidFill>
              </a:rPr>
              <a:t>Ву</a:t>
            </a:r>
            <a:r>
              <a:rPr lang="ru-RU" sz="2000" dirty="0">
                <a:solidFill>
                  <a:prstClr val="black"/>
                </a:solidFill>
              </a:rPr>
              <a:t>   </a:t>
            </a:r>
            <a:r>
              <a:rPr lang="ru-RU" sz="2000" dirty="0" smtClean="0">
                <a:solidFill>
                  <a:prstClr val="black"/>
                </a:solidFill>
              </a:rPr>
              <a:t>ввел философскую теорию </a:t>
            </a:r>
            <a:r>
              <a:rPr lang="ru-RU" sz="2000" dirty="0" err="1" smtClean="0">
                <a:solidFill>
                  <a:prstClr val="black"/>
                </a:solidFill>
              </a:rPr>
              <a:t>Триначалия</a:t>
            </a:r>
            <a:r>
              <a:rPr lang="ru-RU" sz="2000" dirty="0" smtClean="0">
                <a:solidFill>
                  <a:prstClr val="black"/>
                </a:solidFill>
              </a:rPr>
              <a:t>, в которой он описал </a:t>
            </a:r>
            <a:r>
              <a:rPr lang="ru-RU" sz="2000" b="1" dirty="0">
                <a:solidFill>
                  <a:prstClr val="black"/>
                </a:solidFill>
              </a:rPr>
              <a:t>основные принципы построения Вселенной. </a:t>
            </a:r>
            <a:endParaRPr lang="ru-RU" sz="2000" b="1" dirty="0" smtClean="0">
              <a:solidFill>
                <a:prstClr val="black"/>
              </a:solidFill>
            </a:endParaRPr>
          </a:p>
          <a:p>
            <a:endParaRPr lang="ru-RU" sz="2000" b="1" dirty="0" smtClean="0">
              <a:solidFill>
                <a:prstClr val="black"/>
              </a:solidFill>
            </a:endParaRPr>
          </a:p>
          <a:p>
            <a:r>
              <a:rPr lang="ru-RU" sz="2000" dirty="0" smtClean="0">
                <a:solidFill>
                  <a:prstClr val="black"/>
                </a:solidFill>
              </a:rPr>
              <a:t>       Первый </a:t>
            </a:r>
            <a:r>
              <a:rPr lang="ru-RU" sz="2000" dirty="0">
                <a:solidFill>
                  <a:prstClr val="black"/>
                </a:solidFill>
              </a:rPr>
              <a:t>принцип он назвал </a:t>
            </a:r>
            <a:r>
              <a:rPr lang="ru-RU" sz="2000" b="1" dirty="0" err="1">
                <a:solidFill>
                  <a:prstClr val="black"/>
                </a:solidFill>
              </a:rPr>
              <a:t>нейто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– это невидимый </a:t>
            </a:r>
            <a:r>
              <a:rPr lang="ru-RU" sz="2000" b="1" dirty="0">
                <a:solidFill>
                  <a:prstClr val="black"/>
                </a:solidFill>
              </a:rPr>
              <a:t>исток всего сущего </a:t>
            </a:r>
            <a:r>
              <a:rPr lang="ru-RU" sz="2000" dirty="0">
                <a:solidFill>
                  <a:prstClr val="black"/>
                </a:solidFill>
              </a:rPr>
              <a:t>(иными словами, </a:t>
            </a:r>
            <a:r>
              <a:rPr lang="ru-RU" sz="2000" b="1" dirty="0">
                <a:solidFill>
                  <a:prstClr val="black"/>
                </a:solidFill>
              </a:rPr>
              <a:t>Бог</a:t>
            </a:r>
            <a:r>
              <a:rPr lang="ru-RU" sz="2000" dirty="0">
                <a:solidFill>
                  <a:prstClr val="black"/>
                </a:solidFill>
              </a:rPr>
              <a:t>). </a:t>
            </a:r>
            <a:endParaRPr lang="ru-RU" sz="2000" dirty="0" smtClean="0">
              <a:solidFill>
                <a:prstClr val="black"/>
              </a:solidFill>
            </a:endParaRPr>
          </a:p>
          <a:p>
            <a:r>
              <a:rPr lang="ru-RU" sz="2000" dirty="0" smtClean="0">
                <a:solidFill>
                  <a:prstClr val="black"/>
                </a:solidFill>
              </a:rPr>
              <a:t>        Второй </a:t>
            </a:r>
            <a:r>
              <a:rPr lang="ru-RU" sz="2000" dirty="0">
                <a:solidFill>
                  <a:prstClr val="black"/>
                </a:solidFill>
              </a:rPr>
              <a:t>принцип – </a:t>
            </a:r>
            <a:r>
              <a:rPr lang="ru-RU" sz="2000" b="1" dirty="0">
                <a:solidFill>
                  <a:prstClr val="black"/>
                </a:solidFill>
              </a:rPr>
              <a:t>гетеро: активное</a:t>
            </a:r>
            <a:r>
              <a:rPr lang="ru-RU" sz="2000" dirty="0">
                <a:solidFill>
                  <a:prstClr val="black"/>
                </a:solidFill>
              </a:rPr>
              <a:t>, горячее, расширяющееся, мужское начало (в китайской традиции – </a:t>
            </a:r>
            <a:r>
              <a:rPr lang="ru-RU" sz="2000" b="1" dirty="0" err="1">
                <a:solidFill>
                  <a:prstClr val="black"/>
                </a:solidFill>
              </a:rPr>
              <a:t>ян</a:t>
            </a:r>
            <a:r>
              <a:rPr lang="ru-RU" sz="2000" dirty="0">
                <a:solidFill>
                  <a:prstClr val="black"/>
                </a:solidFill>
              </a:rPr>
              <a:t>). </a:t>
            </a:r>
            <a:endParaRPr lang="ru-RU" sz="2000" dirty="0" smtClean="0">
              <a:solidFill>
                <a:prstClr val="black"/>
              </a:solidFill>
            </a:endParaRPr>
          </a:p>
          <a:p>
            <a:r>
              <a:rPr lang="ru-RU" sz="2000" dirty="0" smtClean="0">
                <a:solidFill>
                  <a:prstClr val="black"/>
                </a:solidFill>
              </a:rPr>
              <a:t>       Третий </a:t>
            </a:r>
            <a:r>
              <a:rPr lang="ru-RU" sz="2000" dirty="0">
                <a:solidFill>
                  <a:prstClr val="black"/>
                </a:solidFill>
              </a:rPr>
              <a:t>принцип – </a:t>
            </a:r>
            <a:r>
              <a:rPr lang="ru-RU" sz="2000" b="1" dirty="0">
                <a:solidFill>
                  <a:prstClr val="black"/>
                </a:solidFill>
              </a:rPr>
              <a:t>гомо: пассивное</a:t>
            </a:r>
            <a:r>
              <a:rPr lang="ru-RU" sz="2000" dirty="0">
                <a:solidFill>
                  <a:prstClr val="black"/>
                </a:solidFill>
              </a:rPr>
              <a:t>, сжимающее, холодное, женское начало (в китайской традиции – </a:t>
            </a:r>
            <a:r>
              <a:rPr lang="ru-RU" sz="2000" b="1" dirty="0" err="1">
                <a:solidFill>
                  <a:prstClr val="black"/>
                </a:solidFill>
              </a:rPr>
              <a:t>инь</a:t>
            </a:r>
            <a:r>
              <a:rPr lang="ru-RU" sz="2000" dirty="0">
                <a:solidFill>
                  <a:prstClr val="black"/>
                </a:solidFill>
              </a:rPr>
              <a:t>). </a:t>
            </a:r>
            <a:endParaRPr lang="ru-RU" sz="2000" dirty="0" smtClean="0">
              <a:solidFill>
                <a:prstClr val="black"/>
              </a:solidFill>
            </a:endParaRPr>
          </a:p>
          <a:p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      </a:t>
            </a:r>
          </a:p>
          <a:p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    Четвертый </a:t>
            </a:r>
            <a:r>
              <a:rPr lang="ru-RU" sz="2000" dirty="0">
                <a:solidFill>
                  <a:prstClr val="black"/>
                </a:solidFill>
              </a:rPr>
              <a:t>принцип – </a:t>
            </a:r>
            <a:r>
              <a:rPr lang="ru-RU" sz="2000" b="1" dirty="0" err="1">
                <a:solidFill>
                  <a:prstClr val="black"/>
                </a:solidFill>
              </a:rPr>
              <a:t>нейтро</a:t>
            </a:r>
            <a:r>
              <a:rPr lang="ru-RU" sz="2000" dirty="0">
                <a:solidFill>
                  <a:prstClr val="black"/>
                </a:solidFill>
              </a:rPr>
              <a:t>: гармонизирующее, </a:t>
            </a:r>
            <a:r>
              <a:rPr lang="ru-RU" sz="2000" b="1" dirty="0">
                <a:solidFill>
                  <a:prstClr val="black"/>
                </a:solidFill>
              </a:rPr>
              <a:t>сохраняющее начало. </a:t>
            </a:r>
            <a:endParaRPr lang="ru-RU" sz="2000" b="1" dirty="0" smtClean="0">
              <a:solidFill>
                <a:prstClr val="black"/>
              </a:solidFill>
            </a:endParaRPr>
          </a:p>
          <a:p>
            <a:endParaRPr lang="ru-RU" sz="2000" dirty="0">
              <a:solidFill>
                <a:prstClr val="black"/>
              </a:solidFill>
            </a:endParaRPr>
          </a:p>
          <a:p>
            <a:r>
              <a:rPr lang="ru-RU" sz="2000" dirty="0" smtClean="0">
                <a:solidFill>
                  <a:prstClr val="black"/>
                </a:solidFill>
              </a:rPr>
              <a:t>Эта </a:t>
            </a:r>
            <a:r>
              <a:rPr lang="ru-RU" sz="2000" dirty="0">
                <a:solidFill>
                  <a:prstClr val="black"/>
                </a:solidFill>
              </a:rPr>
              <a:t>«четверка» известна с давних пор, она составляет основу нашей реальности: четыре стороны света, четыре </a:t>
            </a:r>
            <a:r>
              <a:rPr lang="ru-RU" sz="2000" dirty="0" smtClean="0">
                <a:solidFill>
                  <a:prstClr val="black"/>
                </a:solidFill>
              </a:rPr>
              <a:t>океана …</a:t>
            </a:r>
            <a:endParaRPr lang="uk-UA" sz="2000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3\Desktop\Новая папка\images (2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35" y="1268760"/>
            <a:ext cx="3240360" cy="46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9462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7544" y="433968"/>
            <a:ext cx="79883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Враховуючи філософський принцип відповідності  наприклад в </a:t>
            </a:r>
            <a:r>
              <a:rPr lang="uk-UA" sz="2400" dirty="0" err="1" smtClean="0"/>
              <a:t>насіннятерапії</a:t>
            </a:r>
            <a:r>
              <a:rPr lang="uk-UA" sz="2400" dirty="0" smtClean="0"/>
              <a:t> має значення навіть колір </a:t>
            </a:r>
            <a:r>
              <a:rPr lang="uk-UA" sz="2400" dirty="0"/>
              <a:t>та </a:t>
            </a:r>
            <a:r>
              <a:rPr lang="uk-UA" sz="2400" dirty="0" smtClean="0"/>
              <a:t>смак насіння </a:t>
            </a:r>
            <a:endParaRPr lang="uk-UA" sz="2400" dirty="0"/>
          </a:p>
          <a:p>
            <a:endParaRPr lang="uk-UA" sz="2400" dirty="0"/>
          </a:p>
        </p:txBody>
      </p:sp>
      <p:pic>
        <p:nvPicPr>
          <p:cNvPr id="14338" name="Picture 2" descr="C:\Users\3\Desktop\Новая папка (2)\5df1f39f81048_p1_2055905_407d7b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28" y="2132856"/>
            <a:ext cx="6104011" cy="407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48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28047" y="260648"/>
            <a:ext cx="47594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Для </a:t>
            </a:r>
            <a:r>
              <a:rPr lang="uk-UA" sz="2400" dirty="0"/>
              <a:t>лікування внутрішніх органів слід використовувати насіння зі </a:t>
            </a:r>
            <a:r>
              <a:rPr lang="uk-UA" sz="2400" u="sng" dirty="0"/>
              <a:t>схожою формою. </a:t>
            </a:r>
            <a:endParaRPr lang="uk-UA" sz="2400" u="sng" dirty="0" smtClean="0"/>
          </a:p>
          <a:p>
            <a:endParaRPr lang="uk-UA" sz="2400" dirty="0"/>
          </a:p>
          <a:p>
            <a:r>
              <a:rPr lang="uk-UA" sz="2400" dirty="0" smtClean="0"/>
              <a:t>Приміром</a:t>
            </a:r>
            <a:r>
              <a:rPr lang="uk-UA" sz="2400" dirty="0"/>
              <a:t>, для лікування очних хвороб, </a:t>
            </a:r>
            <a:r>
              <a:rPr lang="uk-UA" sz="2400" dirty="0" err="1"/>
              <a:t>хвороб</a:t>
            </a:r>
            <a:r>
              <a:rPr lang="uk-UA" sz="2400" dirty="0"/>
              <a:t> молочної залози та мігрені використовуйте круглі зерна - горох, чорний перець. </a:t>
            </a:r>
            <a:endParaRPr lang="uk-UA" sz="2400" dirty="0" smtClean="0"/>
          </a:p>
          <a:p>
            <a:endParaRPr lang="uk-UA" sz="2400" dirty="0" smtClean="0"/>
          </a:p>
          <a:p>
            <a:r>
              <a:rPr lang="uk-UA" sz="2400" dirty="0" smtClean="0"/>
              <a:t>Для </a:t>
            </a:r>
            <a:r>
              <a:rPr lang="uk-UA" sz="2400" dirty="0"/>
              <a:t>лікування хворих нирок та шлунка - насіння квасолі. При серцевому болю - насіння калини, гречки. </a:t>
            </a:r>
            <a:endParaRPr lang="uk-UA" sz="2400" dirty="0" smtClean="0"/>
          </a:p>
          <a:p>
            <a:endParaRPr lang="uk-UA" sz="2400" dirty="0"/>
          </a:p>
          <a:p>
            <a:r>
              <a:rPr lang="uk-UA" sz="2400" dirty="0" smtClean="0"/>
              <a:t>Хвороби </a:t>
            </a:r>
            <a:r>
              <a:rPr lang="uk-UA" sz="2400" dirty="0"/>
              <a:t>підшлункової залози лікують виноградні кісточки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pic>
        <p:nvPicPr>
          <p:cNvPr id="6" name="Picture 2" descr="C:\Users\3\Desktop\Новая папка (2)\orex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4503"/>
            <a:ext cx="2952328" cy="330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3\Desktop\Новая папка (2)\vinogradnye_kostoch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88" y="3789040"/>
            <a:ext cx="3815959" cy="277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7325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88024" y="366506"/>
            <a:ext cx="4104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prstClr val="black"/>
                </a:solidFill>
              </a:rPr>
              <a:t>Насіння зеленого кольору та кислувате на смак (приміром кмину) </a:t>
            </a:r>
            <a:r>
              <a:rPr lang="uk-UA" sz="2400" dirty="0">
                <a:solidFill>
                  <a:prstClr val="black"/>
                </a:solidFill>
              </a:rPr>
              <a:t>поліпшує роботу печінки, жовчного міхура, допомагає при закрепах</a:t>
            </a:r>
            <a:endParaRPr lang="uk-UA" sz="2400" dirty="0" smtClean="0">
              <a:solidFill>
                <a:prstClr val="black"/>
              </a:solidFill>
            </a:endParaRPr>
          </a:p>
          <a:p>
            <a:pPr lvl="0"/>
            <a:endParaRPr lang="uk-UA" sz="2400" dirty="0">
              <a:solidFill>
                <a:prstClr val="black"/>
              </a:solidFill>
            </a:endParaRPr>
          </a:p>
          <a:p>
            <a:pPr lvl="0"/>
            <a:endParaRPr lang="uk-UA" sz="2400" dirty="0" smtClean="0">
              <a:solidFill>
                <a:prstClr val="black"/>
              </a:solidFill>
            </a:endParaRPr>
          </a:p>
        </p:txBody>
      </p:sp>
      <p:pic>
        <p:nvPicPr>
          <p:cNvPr id="6" name="Picture 2" descr="F:\Новая папка (2)\nh1zggn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24916" r="14175"/>
          <a:stretch/>
        </p:blipFill>
        <p:spPr bwMode="auto">
          <a:xfrm>
            <a:off x="5040052" y="2932751"/>
            <a:ext cx="3600400" cy="29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3\Desktop\Новая папка (2)\DBIVoYfXcAAr3z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9"/>
          <a:stretch/>
        </p:blipFill>
        <p:spPr bwMode="auto">
          <a:xfrm>
            <a:off x="611560" y="179731"/>
            <a:ext cx="3672408" cy="371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 rot="15970083">
            <a:off x="2402931" y="2224727"/>
            <a:ext cx="1990745" cy="1411149"/>
          </a:xfrm>
          <a:prstGeom prst="round2DiagRect">
            <a:avLst>
              <a:gd name="adj1" fmla="val 50000"/>
              <a:gd name="adj2" fmla="val 7034"/>
            </a:avLst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593906" y="4393055"/>
            <a:ext cx="40307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dirty="0" smtClean="0">
                <a:solidFill>
                  <a:prstClr val="black"/>
                </a:solidFill>
              </a:rPr>
              <a:t>А також суглобів </a:t>
            </a:r>
            <a:r>
              <a:rPr lang="uk-UA" sz="2400" dirty="0">
                <a:solidFill>
                  <a:prstClr val="black"/>
                </a:solidFill>
              </a:rPr>
              <a:t>та м`язів, зменшує набряки,</a:t>
            </a:r>
          </a:p>
          <a:p>
            <a:pPr lvl="0"/>
            <a:r>
              <a:rPr lang="uk-UA" sz="2400" dirty="0">
                <a:solidFill>
                  <a:prstClr val="black"/>
                </a:solidFill>
              </a:rPr>
              <a:t> знищує жирові відкладення, </a:t>
            </a:r>
          </a:p>
          <a:p>
            <a:pPr lvl="0"/>
            <a:r>
              <a:rPr lang="uk-UA" sz="2400" dirty="0">
                <a:solidFill>
                  <a:prstClr val="black"/>
                </a:solidFill>
              </a:rPr>
              <a:t>позбавляє від нежитю, надмірної </a:t>
            </a:r>
            <a:r>
              <a:rPr lang="uk-UA" sz="2400" dirty="0" smtClean="0">
                <a:solidFill>
                  <a:prstClr val="black"/>
                </a:solidFill>
              </a:rPr>
              <a:t>пітливості</a:t>
            </a:r>
            <a:endParaRPr lang="uk-UA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085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08104" y="908720"/>
            <a:ext cx="30243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Чорне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насіннячко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солонувате</a:t>
            </a:r>
            <a:r>
              <a:rPr lang="ru-RU" sz="2400" b="1" dirty="0" smtClean="0"/>
              <a:t> на смак (гречки), </a:t>
            </a:r>
            <a:r>
              <a:rPr lang="ru-RU" sz="2400" dirty="0" err="1" smtClean="0"/>
              <a:t>варто</a:t>
            </a:r>
            <a:r>
              <a:rPr lang="ru-RU" sz="2400" dirty="0" smtClean="0"/>
              <a:t> </a:t>
            </a:r>
            <a:r>
              <a:rPr lang="ru-RU" sz="2400" dirty="0" err="1"/>
              <a:t>прикріпити</a:t>
            </a:r>
            <a:r>
              <a:rPr lang="ru-RU" sz="2400" dirty="0"/>
              <a:t>, </a:t>
            </a:r>
            <a:r>
              <a:rPr lang="ru-RU" sz="2400" dirty="0" err="1"/>
              <a:t>якщо</a:t>
            </a:r>
            <a:r>
              <a:rPr lang="ru-RU" sz="2400" dirty="0"/>
              <a:t> у </a:t>
            </a:r>
            <a:r>
              <a:rPr lang="ru-RU" sz="2400" dirty="0" err="1"/>
              <a:t>людини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dirty="0"/>
              <a:t> температура. </a:t>
            </a:r>
            <a:r>
              <a:rPr lang="ru-RU" sz="2400" dirty="0" err="1"/>
              <a:t>Допоможе</a:t>
            </a:r>
            <a:r>
              <a:rPr lang="ru-RU" sz="2400" dirty="0"/>
              <a:t> </a:t>
            </a:r>
            <a:r>
              <a:rPr lang="ru-RU" sz="2400" dirty="0" err="1"/>
              <a:t>воно</a:t>
            </a:r>
            <a:r>
              <a:rPr lang="ru-RU" sz="2400" dirty="0"/>
              <a:t> при хворобах </a:t>
            </a:r>
            <a:r>
              <a:rPr lang="ru-RU" sz="2400" dirty="0" err="1" smtClean="0"/>
              <a:t>нирок</a:t>
            </a:r>
            <a:r>
              <a:rPr lang="ru-RU" sz="2400" dirty="0" smtClean="0"/>
              <a:t> </a:t>
            </a:r>
            <a:r>
              <a:rPr lang="ru-RU" sz="2400" dirty="0"/>
              <a:t>та </a:t>
            </a:r>
            <a:r>
              <a:rPr lang="ru-RU" sz="2400" dirty="0" err="1"/>
              <a:t>сечового</a:t>
            </a:r>
            <a:r>
              <a:rPr lang="ru-RU" sz="2400" dirty="0"/>
              <a:t> </a:t>
            </a:r>
            <a:r>
              <a:rPr lang="ru-RU" sz="2400" dirty="0" err="1"/>
              <a:t>міхура</a:t>
            </a:r>
            <a:r>
              <a:rPr lang="ru-RU" sz="2400" dirty="0"/>
              <a:t>, </a:t>
            </a:r>
            <a:r>
              <a:rPr lang="ru-RU" sz="2400" dirty="0" err="1"/>
              <a:t>зміцнить</a:t>
            </a:r>
            <a:r>
              <a:rPr lang="ru-RU" sz="2400" dirty="0"/>
              <a:t> </a:t>
            </a:r>
            <a:r>
              <a:rPr lang="ru-RU" sz="2400" dirty="0" err="1"/>
              <a:t>зуби</a:t>
            </a:r>
            <a:r>
              <a:rPr lang="ru-RU" sz="2400" dirty="0"/>
              <a:t> та </a:t>
            </a:r>
            <a:r>
              <a:rPr lang="ru-RU" sz="2400" dirty="0" err="1"/>
              <a:t>кістки</a:t>
            </a:r>
            <a:r>
              <a:rPr lang="ru-RU" sz="2400" dirty="0"/>
              <a:t>, </a:t>
            </a:r>
            <a:r>
              <a:rPr lang="ru-RU" sz="2400" dirty="0" err="1"/>
              <a:t>зменшить</a:t>
            </a:r>
            <a:r>
              <a:rPr lang="ru-RU" sz="2400" dirty="0"/>
              <a:t> </a:t>
            </a:r>
            <a:r>
              <a:rPr lang="ru-RU" sz="2400" dirty="0" err="1"/>
              <a:t>апетит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5" name="Picture 2" descr="C:\Users\3\Desktop\Новая папка (2)\su_dj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88" y="219613"/>
            <a:ext cx="3600400" cy="29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3\Desktop\Новая папка\images (2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1" y="3429000"/>
            <a:ext cx="460297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4096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32040" y="704487"/>
            <a:ext cx="37981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prstClr val="black"/>
                </a:solidFill>
              </a:rPr>
              <a:t>Жовті солодкуваті насінини (кукурудзи) </a:t>
            </a:r>
            <a:r>
              <a:rPr lang="uk-UA" sz="2400" dirty="0">
                <a:solidFill>
                  <a:prstClr val="black"/>
                </a:solidFill>
              </a:rPr>
              <a:t>стимулюють роботу шлунково-кишкового тракту, лікують остеохондроз, жовчнокам`яну та сечокам`яну хвороби, цукровий діабет, поліпшують </a:t>
            </a:r>
            <a:r>
              <a:rPr lang="uk-UA" sz="2400" dirty="0" err="1">
                <a:solidFill>
                  <a:prstClr val="black"/>
                </a:solidFill>
              </a:rPr>
              <a:t>лімфотік</a:t>
            </a:r>
            <a:r>
              <a:rPr lang="uk-UA" sz="2400" dirty="0">
                <a:solidFill>
                  <a:prstClr val="black"/>
                </a:solidFill>
              </a:rPr>
              <a:t>.</a:t>
            </a:r>
          </a:p>
          <a:p>
            <a:endParaRPr lang="uk-UA" sz="2400" dirty="0">
              <a:solidFill>
                <a:prstClr val="black"/>
              </a:solidFill>
            </a:endParaRPr>
          </a:p>
          <a:p>
            <a:r>
              <a:rPr lang="uk-UA" sz="2400" b="1" dirty="0">
                <a:solidFill>
                  <a:prstClr val="black"/>
                </a:solidFill>
              </a:rPr>
              <a:t>Коричневі гіркуватого смаку насінини (груші) </a:t>
            </a:r>
            <a:r>
              <a:rPr lang="uk-UA" sz="2400" dirty="0">
                <a:solidFill>
                  <a:prstClr val="black"/>
                </a:solidFill>
              </a:rPr>
              <a:t>лікують легені, товсту кишку, слизову оболонку.</a:t>
            </a:r>
          </a:p>
        </p:txBody>
      </p:sp>
      <p:pic>
        <p:nvPicPr>
          <p:cNvPr id="5" name="Picture 3" descr="C:\Users\3\Desktop\Новая папка (2)\depositphotos_73340619_original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4487"/>
            <a:ext cx="3888432" cy="258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3\Desktop\Новая папка (2)\hqdefault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7" y="3549093"/>
            <a:ext cx="3811909" cy="285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5873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6176" y="559033"/>
            <a:ext cx="26642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Червоні насінини гострого смаку (пекучого перцю) </a:t>
            </a:r>
            <a:r>
              <a:rPr lang="uk-UA" sz="2000" dirty="0"/>
              <a:t>нормалізують роботу серця, тонкої кишки, кровоносних судин. Про них варто згадати під час грипу, ГРВІ, судоми та спазму, нападу бронхіальної астми та перелому кісток.</a:t>
            </a:r>
          </a:p>
        </p:txBody>
      </p:sp>
      <p:pic>
        <p:nvPicPr>
          <p:cNvPr id="6" name="Picture 3" descr="C:\Users\3\Desktop\Новая папка (2)\rpr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r="16278"/>
          <a:stretch/>
        </p:blipFill>
        <p:spPr bwMode="auto">
          <a:xfrm>
            <a:off x="611560" y="443815"/>
            <a:ext cx="501365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7102" y="4600985"/>
            <a:ext cx="40748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Оранжеве</a:t>
            </a:r>
            <a:r>
              <a:rPr lang="ru-RU" sz="2000" b="1" dirty="0"/>
              <a:t> </a:t>
            </a:r>
            <a:r>
              <a:rPr lang="ru-RU" sz="2000" b="1" dirty="0" err="1"/>
              <a:t>насіння</a:t>
            </a:r>
            <a:r>
              <a:rPr lang="ru-RU" sz="2000" b="1" dirty="0"/>
              <a:t> з </a:t>
            </a:r>
            <a:r>
              <a:rPr lang="ru-RU" sz="2000" b="1" dirty="0" err="1"/>
              <a:t>освіжаючим</a:t>
            </a:r>
            <a:r>
              <a:rPr lang="ru-RU" sz="2000" b="1" dirty="0"/>
              <a:t> смаком (гороху) </a:t>
            </a:r>
            <a:r>
              <a:rPr lang="ru-RU" sz="2000" dirty="0" err="1"/>
              <a:t>заживляє</a:t>
            </a:r>
            <a:r>
              <a:rPr lang="ru-RU" sz="2000" dirty="0"/>
              <a:t> рани, </a:t>
            </a:r>
            <a:r>
              <a:rPr lang="ru-RU" sz="2000" dirty="0" err="1"/>
              <a:t>зміцнює</a:t>
            </a:r>
            <a:r>
              <a:rPr lang="ru-RU" sz="2000" dirty="0"/>
              <a:t> </a:t>
            </a:r>
            <a:r>
              <a:rPr lang="ru-RU" sz="2000" dirty="0" err="1"/>
              <a:t>імунну</a:t>
            </a:r>
            <a:r>
              <a:rPr lang="ru-RU" sz="2000" dirty="0"/>
              <a:t> систему та </a:t>
            </a:r>
            <a:r>
              <a:rPr lang="ru-RU" sz="2000" dirty="0" err="1"/>
              <a:t>нерви</a:t>
            </a:r>
            <a:r>
              <a:rPr lang="ru-RU" sz="2000" dirty="0"/>
              <a:t>. Особливо </a:t>
            </a:r>
            <a:r>
              <a:rPr lang="ru-RU" sz="2000" dirty="0" err="1"/>
              <a:t>корисне</a:t>
            </a:r>
            <a:r>
              <a:rPr lang="ru-RU" sz="2000" dirty="0"/>
              <a:t> старим людям та </a:t>
            </a:r>
            <a:r>
              <a:rPr lang="ru-RU" sz="2000" dirty="0" err="1"/>
              <a:t>дітям</a:t>
            </a:r>
            <a:r>
              <a:rPr lang="ru-RU" sz="2000" dirty="0"/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92080" y="4600985"/>
            <a:ext cx="29947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Хронічні</a:t>
            </a:r>
            <a:r>
              <a:rPr lang="ru-RU" sz="2000" dirty="0"/>
              <a:t> </a:t>
            </a:r>
            <a:r>
              <a:rPr lang="ru-RU" sz="2000" dirty="0" err="1"/>
              <a:t>захворювання</a:t>
            </a:r>
            <a:r>
              <a:rPr lang="ru-RU" sz="2000" dirty="0"/>
              <a:t> </a:t>
            </a:r>
            <a:r>
              <a:rPr lang="ru-RU" sz="2000" dirty="0" err="1"/>
              <a:t>краще</a:t>
            </a:r>
            <a:r>
              <a:rPr lang="ru-RU" sz="2000" dirty="0"/>
              <a:t> </a:t>
            </a:r>
            <a:r>
              <a:rPr lang="ru-RU" sz="2000" dirty="0" err="1"/>
              <a:t>лікують</a:t>
            </a:r>
            <a:r>
              <a:rPr lang="ru-RU" sz="2000" dirty="0"/>
              <a:t> </a:t>
            </a:r>
            <a:r>
              <a:rPr lang="ru-RU" sz="2000" dirty="0" err="1"/>
              <a:t>насінням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перебуває</a:t>
            </a:r>
            <a:r>
              <a:rPr lang="ru-RU" sz="2000" dirty="0"/>
              <a:t> у </a:t>
            </a:r>
            <a:r>
              <a:rPr lang="ru-RU" sz="2000" dirty="0" err="1"/>
              <a:t>стані</a:t>
            </a:r>
            <a:r>
              <a:rPr lang="ru-RU" sz="2000" dirty="0"/>
              <a:t> </a:t>
            </a:r>
            <a:r>
              <a:rPr lang="ru-RU" sz="2000" dirty="0" err="1"/>
              <a:t>спокою</a:t>
            </a:r>
            <a:r>
              <a:rPr lang="ru-RU" sz="2000" dirty="0"/>
              <a:t>, а </a:t>
            </a:r>
            <a:r>
              <a:rPr lang="ru-RU" sz="2000" dirty="0" err="1"/>
              <a:t>гострі</a:t>
            </a:r>
            <a:r>
              <a:rPr lang="ru-RU" sz="2000" dirty="0"/>
              <a:t> напади - </a:t>
            </a:r>
            <a:r>
              <a:rPr lang="ru-RU" sz="2000" dirty="0" err="1"/>
              <a:t>пророслим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290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3\Desktop\Новая папка (2)\moksoterapia59f06023ea9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1"/>
          <a:stretch/>
        </p:blipFill>
        <p:spPr bwMode="auto">
          <a:xfrm>
            <a:off x="611559" y="657827"/>
            <a:ext cx="3229555" cy="23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3\Desktop\Новая папка (2)\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628" y="4511016"/>
            <a:ext cx="3628818" cy="20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3\Desktop\Новая папка (2)\IMG_6546-523x3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3229555" cy="21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3\Desktop\Новая папка (2)\moxaterap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05" y="943889"/>
            <a:ext cx="3597441" cy="217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3\Desktop\Новая папка (2)\moxa-kep95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805" y="4511016"/>
            <a:ext cx="1738741" cy="188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97137"/>
            <a:ext cx="7526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b="1" dirty="0" smtClean="0"/>
              <a:t>Що таке класична </a:t>
            </a:r>
            <a:r>
              <a:rPr lang="uk-UA" sz="2400" b="1" dirty="0" err="1" smtClean="0"/>
              <a:t>рефлексотерапія</a:t>
            </a:r>
            <a:r>
              <a:rPr lang="uk-UA" sz="2400" b="1" dirty="0" smtClean="0"/>
              <a:t>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0118" y="3284984"/>
            <a:ext cx="51852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включає</a:t>
            </a:r>
            <a:r>
              <a:rPr lang="ru-RU" sz="2000" b="1" dirty="0"/>
              <a:t> акупунктуру (</a:t>
            </a:r>
            <a:r>
              <a:rPr lang="ru-RU" sz="2000" b="1" dirty="0" err="1" smtClean="0"/>
              <a:t>голковколювання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голкотерапія</a:t>
            </a:r>
            <a:r>
              <a:rPr lang="ru-RU" sz="2000" b="1" dirty="0"/>
              <a:t>) </a:t>
            </a:r>
            <a:r>
              <a:rPr lang="ru-RU" sz="2000" b="1" dirty="0" smtClean="0"/>
              <a:t>і </a:t>
            </a:r>
            <a:r>
              <a:rPr lang="ru-RU" sz="2000" b="1" dirty="0" err="1"/>
              <a:t>термопунктуру</a:t>
            </a:r>
            <a:r>
              <a:rPr lang="ru-RU" sz="2000" b="1" dirty="0"/>
              <a:t> </a:t>
            </a:r>
            <a:r>
              <a:rPr lang="ru-RU" sz="2000" b="1" dirty="0" err="1" smtClean="0"/>
              <a:t>припікання</a:t>
            </a:r>
            <a:r>
              <a:rPr lang="ru-RU" sz="2000" b="1" dirty="0" smtClean="0"/>
              <a:t> </a:t>
            </a:r>
            <a:r>
              <a:rPr lang="ru-RU" sz="2000" b="1" dirty="0" err="1"/>
              <a:t>акупунктурних</a:t>
            </a:r>
            <a:r>
              <a:rPr lang="ru-RU" sz="2000" b="1" dirty="0"/>
              <a:t> </a:t>
            </a:r>
            <a:r>
              <a:rPr lang="ru-RU" sz="2000" b="1" dirty="0" err="1"/>
              <a:t>точок</a:t>
            </a:r>
            <a:r>
              <a:rPr lang="ru-RU" sz="2000" b="1" dirty="0"/>
              <a:t> </a:t>
            </a:r>
            <a:r>
              <a:rPr lang="ru-RU" sz="2000" b="1" dirty="0" err="1"/>
              <a:t>полиновими</a:t>
            </a:r>
            <a:r>
              <a:rPr lang="ru-RU" sz="2000" b="1" dirty="0"/>
              <a:t> сигарами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0934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01466" y="5185653"/>
            <a:ext cx="3474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363690"/>
            <a:ext cx="38092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В </a:t>
            </a:r>
            <a:r>
              <a:rPr lang="ru-RU" b="1" dirty="0">
                <a:solidFill>
                  <a:prstClr val="black"/>
                </a:solidFill>
              </a:rPr>
              <a:t>Украине </a:t>
            </a:r>
            <a:r>
              <a:rPr lang="ru-RU" dirty="0">
                <a:solidFill>
                  <a:prstClr val="black"/>
                </a:solidFill>
              </a:rPr>
              <a:t>у истоков су-</a:t>
            </a:r>
            <a:r>
              <a:rPr lang="ru-RU" dirty="0" err="1">
                <a:solidFill>
                  <a:prstClr val="black"/>
                </a:solidFill>
              </a:rPr>
              <a:t>джок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терапии стояла  </a:t>
            </a:r>
            <a:r>
              <a:rPr lang="ru-RU" b="1" dirty="0">
                <a:solidFill>
                  <a:prstClr val="black"/>
                </a:solidFill>
              </a:rPr>
              <a:t>Людмила </a:t>
            </a:r>
            <a:r>
              <a:rPr lang="ru-RU" b="1" dirty="0" smtClean="0">
                <a:solidFill>
                  <a:prstClr val="black"/>
                </a:solidFill>
              </a:rPr>
              <a:t>СЕМЕНОВА,</a:t>
            </a:r>
            <a:r>
              <a:rPr lang="ru-RU" dirty="0" smtClean="0">
                <a:solidFill>
                  <a:prstClr val="black"/>
                </a:solidFill>
              </a:rPr>
              <a:t> которая обучалась  мастерству </a:t>
            </a:r>
            <a:r>
              <a:rPr lang="ru-RU" dirty="0">
                <a:solidFill>
                  <a:prstClr val="black"/>
                </a:solidFill>
              </a:rPr>
              <a:t>в Сеуле в 1990 году у профессора Пака </a:t>
            </a:r>
            <a:r>
              <a:rPr lang="ru-RU" dirty="0" err="1">
                <a:solidFill>
                  <a:prstClr val="black"/>
                </a:solidFill>
              </a:rPr>
              <a:t>Дже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Ву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  <a:p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С 1992 года является президентом Украинской Ассоциации Акупунктуры Су </a:t>
            </a:r>
            <a:r>
              <a:rPr lang="ru-RU" b="1" dirty="0" err="1">
                <a:solidFill>
                  <a:prstClr val="black"/>
                </a:solidFill>
              </a:rPr>
              <a:t>Джок</a:t>
            </a:r>
            <a:r>
              <a:rPr lang="ru-RU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78" y="2753264"/>
            <a:ext cx="3241937" cy="23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19503" y="5185653"/>
            <a:ext cx="3756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Су-</a:t>
            </a:r>
            <a:r>
              <a:rPr lang="ru-RU" sz="2400" b="1" dirty="0" err="1">
                <a:solidFill>
                  <a:prstClr val="black"/>
                </a:solidFill>
              </a:rPr>
              <a:t>джок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– де факто признан разновидностью </a:t>
            </a:r>
            <a:r>
              <a:rPr lang="ru-RU" sz="2400" b="1" dirty="0">
                <a:solidFill>
                  <a:prstClr val="black"/>
                </a:solidFill>
              </a:rPr>
              <a:t>рефлексотерапии. </a:t>
            </a:r>
            <a:endParaRPr lang="uk-UA" sz="24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3\Desktop\40L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8505"/>
            <a:ext cx="3838575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5089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0629" y="692696"/>
            <a:ext cx="4208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Сегодня для развития мелкой моторики, коррекции речи в логопедии  </a:t>
            </a:r>
            <a:r>
              <a:rPr lang="ru-RU" sz="2400" dirty="0" err="1"/>
              <a:t>используються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dirty="0" smtClean="0"/>
              <a:t>Су </a:t>
            </a:r>
            <a:r>
              <a:rPr lang="ru-RU" sz="2400" dirty="0" err="1"/>
              <a:t>Джок</a:t>
            </a:r>
            <a:r>
              <a:rPr lang="ru-RU" sz="2400" dirty="0"/>
              <a:t> </a:t>
            </a:r>
            <a:r>
              <a:rPr lang="ru-RU" sz="2400" dirty="0" err="1"/>
              <a:t>массажеры</a:t>
            </a:r>
            <a:r>
              <a:rPr lang="ru-RU" sz="2400" dirty="0"/>
              <a:t> и </a:t>
            </a:r>
            <a:r>
              <a:rPr lang="ru-RU" sz="2400" dirty="0" smtClean="0"/>
              <a:t>методики</a:t>
            </a:r>
            <a:endParaRPr lang="uk-UA" sz="2400" dirty="0"/>
          </a:p>
        </p:txBody>
      </p:sp>
      <p:pic>
        <p:nvPicPr>
          <p:cNvPr id="5" name="Picture 6" descr="C:\Users\3\Desktop\Новая папка\images (3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3" y="3429000"/>
            <a:ext cx="373001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3\Desktop\Новая папка\images (3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29" y="2735065"/>
            <a:ext cx="4208445" cy="31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3\Desktop\Новая папка\images (3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43" y="861356"/>
            <a:ext cx="385757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860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3\Desktop\Новая папка\images (2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26" y="764703"/>
            <a:ext cx="3657418" cy="22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3\Desktop\Новая папка (2)\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5" t="26058" r="6177" b="22252"/>
          <a:stretch/>
        </p:blipFill>
        <p:spPr bwMode="auto">
          <a:xfrm>
            <a:off x="1040864" y="3305799"/>
            <a:ext cx="365448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97163" y="674309"/>
            <a:ext cx="2664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2010 </a:t>
            </a:r>
            <a:r>
              <a:rPr lang="ru-RU" sz="2400" dirty="0" err="1"/>
              <a:t>році</a:t>
            </a:r>
            <a:r>
              <a:rPr lang="ru-RU" sz="2400" dirty="0"/>
              <a:t> </a:t>
            </a:r>
            <a:r>
              <a:rPr lang="ru-RU" sz="2400" dirty="0" err="1"/>
              <a:t>були</a:t>
            </a:r>
            <a:r>
              <a:rPr lang="ru-RU" sz="2400" dirty="0"/>
              <a:t> </a:t>
            </a:r>
            <a:r>
              <a:rPr lang="ru-RU" sz="2400" dirty="0" err="1"/>
              <a:t>затверджені</a:t>
            </a:r>
            <a:r>
              <a:rPr lang="ru-RU" sz="2400" dirty="0"/>
              <a:t> у МОЗ </a:t>
            </a:r>
            <a:r>
              <a:rPr lang="ru-RU" sz="2400" dirty="0" err="1"/>
              <a:t>України</a:t>
            </a:r>
            <a:r>
              <a:rPr lang="ru-RU" sz="2400" dirty="0"/>
              <a:t> </a:t>
            </a:r>
            <a:r>
              <a:rPr lang="ru-RU" sz="2400" dirty="0" err="1"/>
              <a:t>протоколи</a:t>
            </a:r>
            <a:r>
              <a:rPr lang="ru-RU" sz="2400" dirty="0"/>
              <a:t> </a:t>
            </a:r>
            <a:r>
              <a:rPr lang="ru-RU" sz="2400" dirty="0" err="1"/>
              <a:t>лікування</a:t>
            </a:r>
            <a:r>
              <a:rPr lang="ru-RU" sz="2400" dirty="0"/>
              <a:t> методами </a:t>
            </a:r>
            <a:r>
              <a:rPr lang="ru-RU" sz="2400" dirty="0" err="1"/>
              <a:t>рефлексотерапії</a:t>
            </a:r>
            <a:r>
              <a:rPr lang="ru-RU" sz="2400" dirty="0"/>
              <a:t> </a:t>
            </a:r>
            <a:r>
              <a:rPr lang="ru-RU" sz="2400" dirty="0" err="1"/>
              <a:t>вертеброгенних</a:t>
            </a:r>
            <a:r>
              <a:rPr lang="ru-RU" sz="2400" dirty="0"/>
              <a:t> </a:t>
            </a:r>
            <a:r>
              <a:rPr lang="ru-RU" sz="2400" dirty="0" err="1"/>
              <a:t>захворювань</a:t>
            </a:r>
            <a:r>
              <a:rPr lang="ru-RU" sz="2400" dirty="0"/>
              <a:t> </a:t>
            </a:r>
            <a:r>
              <a:rPr lang="ru-RU" sz="2400" dirty="0" err="1"/>
              <a:t>нервової</a:t>
            </a:r>
            <a:r>
              <a:rPr lang="ru-RU" sz="2400" dirty="0"/>
              <a:t> </a:t>
            </a:r>
            <a:r>
              <a:rPr lang="ru-RU" sz="2400" dirty="0" err="1"/>
              <a:t>системи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ru-RU" sz="2400" dirty="0"/>
              <a:t>Наказ №475 </a:t>
            </a:r>
            <a:r>
              <a:rPr lang="ru-RU" sz="2400" dirty="0" err="1"/>
              <a:t>від</a:t>
            </a:r>
            <a:r>
              <a:rPr lang="ru-RU" sz="2400" dirty="0"/>
              <a:t> 21.06.2010).</a:t>
            </a:r>
          </a:p>
        </p:txBody>
      </p:sp>
    </p:spTree>
    <p:extLst>
      <p:ext uri="{BB962C8B-B14F-4D97-AF65-F5344CB8AC3E}">
        <p14:creationId xmlns:p14="http://schemas.microsoft.com/office/powerpoint/2010/main" val="41255291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332655"/>
            <a:ext cx="3658667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/>
              <a:t>МІНІСТЕРСТВО ОХОРОНИ ЗДОРОВ'Я УКРАЇНИ </a:t>
            </a:r>
          </a:p>
          <a:p>
            <a:pPr algn="ctr"/>
            <a:endParaRPr lang="ru-RU" sz="900" dirty="0"/>
          </a:p>
          <a:p>
            <a:pPr algn="ctr"/>
            <a:r>
              <a:rPr lang="ru-RU" sz="900" dirty="0"/>
              <a:t>                            Н А К А З </a:t>
            </a:r>
          </a:p>
          <a:p>
            <a:pPr algn="ctr"/>
            <a:endParaRPr lang="ru-RU" sz="900" dirty="0"/>
          </a:p>
          <a:p>
            <a:pPr algn="ctr"/>
            <a:r>
              <a:rPr lang="ru-RU" sz="900" dirty="0"/>
              <a:t>                        21.06.2010  N 497 </a:t>
            </a:r>
          </a:p>
          <a:p>
            <a:r>
              <a:rPr lang="ru-RU" sz="900" dirty="0"/>
              <a:t> </a:t>
            </a:r>
          </a:p>
          <a:p>
            <a:endParaRPr lang="ru-RU" sz="900" dirty="0"/>
          </a:p>
          <a:p>
            <a:pPr algn="ctr"/>
            <a:r>
              <a:rPr lang="ru-RU" sz="900" dirty="0"/>
              <a:t>          Про </a:t>
            </a:r>
            <a:r>
              <a:rPr lang="ru-RU" sz="900" dirty="0" err="1"/>
              <a:t>затвердження</a:t>
            </a:r>
            <a:r>
              <a:rPr lang="ru-RU" sz="900" dirty="0"/>
              <a:t> </a:t>
            </a:r>
            <a:r>
              <a:rPr lang="ru-RU" sz="900" dirty="0" err="1"/>
              <a:t>клінічних</a:t>
            </a:r>
            <a:r>
              <a:rPr lang="ru-RU" sz="900" dirty="0"/>
              <a:t> </a:t>
            </a:r>
            <a:r>
              <a:rPr lang="ru-RU" sz="900" dirty="0" err="1"/>
              <a:t>протоколів</a:t>
            </a:r>
            <a:r>
              <a:rPr lang="ru-RU" sz="900" dirty="0"/>
              <a:t> </a:t>
            </a:r>
            <a:r>
              <a:rPr lang="ru-RU" sz="900" dirty="0" err="1"/>
              <a:t>надання</a:t>
            </a:r>
            <a:r>
              <a:rPr lang="ru-RU" sz="900" dirty="0"/>
              <a:t> </a:t>
            </a:r>
          </a:p>
          <a:p>
            <a:pPr algn="ctr"/>
            <a:r>
              <a:rPr lang="ru-RU" sz="900" dirty="0"/>
              <a:t>       </a:t>
            </a:r>
            <a:r>
              <a:rPr lang="ru-RU" sz="900" dirty="0" err="1"/>
              <a:t>медичної</a:t>
            </a:r>
            <a:r>
              <a:rPr lang="ru-RU" sz="900" dirty="0"/>
              <a:t> </a:t>
            </a:r>
            <a:r>
              <a:rPr lang="ru-RU" sz="900" dirty="0" err="1"/>
              <a:t>допомоги</a:t>
            </a:r>
            <a:r>
              <a:rPr lang="ru-RU" sz="900" dirty="0"/>
              <a:t> </a:t>
            </a:r>
            <a:r>
              <a:rPr lang="ru-RU" sz="900" dirty="0" err="1"/>
              <a:t>зі</a:t>
            </a:r>
            <a:r>
              <a:rPr lang="ru-RU" sz="900" dirty="0"/>
              <a:t> </a:t>
            </a:r>
            <a:r>
              <a:rPr lang="ru-RU" sz="900" dirty="0" err="1"/>
              <a:t>спеціальності</a:t>
            </a:r>
            <a:r>
              <a:rPr lang="ru-RU" sz="900" dirty="0"/>
              <a:t> "</a:t>
            </a:r>
            <a:r>
              <a:rPr lang="ru-RU" sz="900" dirty="0" err="1"/>
              <a:t>Рефлексотерапія</a:t>
            </a:r>
            <a:r>
              <a:rPr lang="ru-RU" sz="900" dirty="0"/>
              <a:t>" </a:t>
            </a:r>
          </a:p>
          <a:p>
            <a:pPr algn="ctr"/>
            <a:r>
              <a:rPr lang="ru-RU" sz="900" dirty="0"/>
              <a:t> </a:t>
            </a:r>
          </a:p>
          <a:p>
            <a:endParaRPr lang="ru-RU" sz="900" dirty="0"/>
          </a:p>
          <a:p>
            <a:r>
              <a:rPr lang="ru-RU" sz="900" dirty="0"/>
              <a:t>     На </a:t>
            </a:r>
            <a:r>
              <a:rPr lang="ru-RU" sz="900" dirty="0" err="1"/>
              <a:t>виконання</a:t>
            </a:r>
            <a:r>
              <a:rPr lang="ru-RU" sz="900" dirty="0"/>
              <a:t>   п.  4  </a:t>
            </a:r>
            <a:r>
              <a:rPr lang="ru-RU" sz="900" dirty="0" err="1"/>
              <a:t>Національного</a:t>
            </a:r>
            <a:r>
              <a:rPr lang="ru-RU" sz="900" dirty="0"/>
              <a:t>  плану  </a:t>
            </a:r>
            <a:r>
              <a:rPr lang="ru-RU" sz="900" dirty="0" err="1"/>
              <a:t>розвитку</a:t>
            </a:r>
            <a:r>
              <a:rPr lang="ru-RU" sz="900" dirty="0"/>
              <a:t>  </a:t>
            </a:r>
            <a:r>
              <a:rPr lang="ru-RU" sz="900" dirty="0" err="1"/>
              <a:t>системи</a:t>
            </a:r>
            <a:r>
              <a:rPr lang="ru-RU" sz="900" dirty="0"/>
              <a:t> </a:t>
            </a:r>
          </a:p>
          <a:p>
            <a:r>
              <a:rPr lang="ru-RU" sz="900" dirty="0" err="1"/>
              <a:t>охорони</a:t>
            </a:r>
            <a:r>
              <a:rPr lang="ru-RU" sz="900" dirty="0"/>
              <a:t> </a:t>
            </a:r>
            <a:r>
              <a:rPr lang="ru-RU" sz="900" dirty="0" err="1"/>
              <a:t>здоров'я</a:t>
            </a:r>
            <a:r>
              <a:rPr lang="ru-RU" sz="900" dirty="0"/>
              <a:t> на </a:t>
            </a:r>
            <a:r>
              <a:rPr lang="ru-RU" sz="900" dirty="0" err="1"/>
              <a:t>період</a:t>
            </a:r>
            <a:r>
              <a:rPr lang="ru-RU" sz="900" dirty="0"/>
              <a:t> до 2010 року,  </a:t>
            </a:r>
            <a:r>
              <a:rPr lang="ru-RU" sz="900" dirty="0" err="1"/>
              <a:t>затвердженого</a:t>
            </a:r>
            <a:r>
              <a:rPr lang="ru-RU" sz="900" dirty="0"/>
              <a:t> </a:t>
            </a:r>
            <a:r>
              <a:rPr lang="ru-RU" sz="900" dirty="0" err="1"/>
              <a:t>постановою</a:t>
            </a:r>
            <a:r>
              <a:rPr lang="ru-RU" sz="900" dirty="0"/>
              <a:t> </a:t>
            </a:r>
          </a:p>
          <a:p>
            <a:r>
              <a:rPr lang="ru-RU" sz="900" dirty="0" err="1"/>
              <a:t>Кабінету</a:t>
            </a:r>
            <a:r>
              <a:rPr lang="ru-RU" sz="900" dirty="0"/>
              <a:t> </a:t>
            </a:r>
            <a:r>
              <a:rPr lang="ru-RU" sz="900" dirty="0" err="1"/>
              <a:t>Міністрів</a:t>
            </a:r>
            <a:r>
              <a:rPr lang="ru-RU" sz="900" dirty="0"/>
              <a:t> </a:t>
            </a:r>
            <a:r>
              <a:rPr lang="ru-RU" sz="900" dirty="0" err="1"/>
              <a:t>України</a:t>
            </a:r>
            <a:r>
              <a:rPr lang="ru-RU" sz="900" dirty="0"/>
              <a:t> </a:t>
            </a:r>
            <a:r>
              <a:rPr lang="ru-RU" sz="900" dirty="0" err="1"/>
              <a:t>від</a:t>
            </a:r>
            <a:r>
              <a:rPr lang="ru-RU" sz="900" dirty="0"/>
              <a:t> 13.06.07 N 815 ( 815-2007-п ), та з </a:t>
            </a:r>
          </a:p>
          <a:p>
            <a:r>
              <a:rPr lang="ru-RU" sz="900" dirty="0"/>
              <a:t>метою  </a:t>
            </a:r>
            <a:r>
              <a:rPr lang="ru-RU" sz="900" dirty="0" err="1"/>
              <a:t>поліпшення</a:t>
            </a:r>
            <a:r>
              <a:rPr lang="ru-RU" sz="900" dirty="0"/>
              <a:t>  </a:t>
            </a:r>
            <a:r>
              <a:rPr lang="ru-RU" sz="900" dirty="0" err="1"/>
              <a:t>якості</a:t>
            </a:r>
            <a:r>
              <a:rPr lang="ru-RU" sz="900" dirty="0"/>
              <a:t>  </a:t>
            </a:r>
            <a:r>
              <a:rPr lang="ru-RU" sz="900" dirty="0" err="1"/>
              <a:t>надання</a:t>
            </a:r>
            <a:r>
              <a:rPr lang="ru-RU" sz="900" dirty="0"/>
              <a:t>  </a:t>
            </a:r>
            <a:r>
              <a:rPr lang="ru-RU" sz="900" dirty="0" err="1"/>
              <a:t>медичної</a:t>
            </a:r>
            <a:r>
              <a:rPr lang="ru-RU" sz="900" dirty="0"/>
              <a:t>  </a:t>
            </a:r>
            <a:r>
              <a:rPr lang="ru-RU" sz="900" dirty="0" err="1"/>
              <a:t>допомоги</a:t>
            </a:r>
            <a:r>
              <a:rPr lang="ru-RU" sz="900" dirty="0"/>
              <a:t>   </a:t>
            </a:r>
            <a:r>
              <a:rPr lang="ru-RU" sz="900" dirty="0" err="1"/>
              <a:t>дорослому</a:t>
            </a:r>
            <a:r>
              <a:rPr lang="ru-RU" sz="900" dirty="0"/>
              <a:t> </a:t>
            </a:r>
          </a:p>
          <a:p>
            <a:r>
              <a:rPr lang="ru-RU" sz="900" dirty="0" err="1"/>
              <a:t>населенню</a:t>
            </a:r>
            <a:r>
              <a:rPr lang="ru-RU" sz="900" dirty="0"/>
              <a:t>, Н А К А З У Ю: </a:t>
            </a:r>
          </a:p>
          <a:p>
            <a:endParaRPr lang="ru-RU" sz="900" dirty="0"/>
          </a:p>
          <a:p>
            <a:r>
              <a:rPr lang="ru-RU" sz="900" dirty="0"/>
              <a:t>     1. </a:t>
            </a:r>
            <a:r>
              <a:rPr lang="ru-RU" sz="900" dirty="0" err="1"/>
              <a:t>Затвердити</a:t>
            </a:r>
            <a:r>
              <a:rPr lang="ru-RU" sz="900" dirty="0"/>
              <a:t> </a:t>
            </a:r>
            <a:r>
              <a:rPr lang="ru-RU" sz="900" dirty="0" err="1"/>
              <a:t>клінічні</a:t>
            </a:r>
            <a:r>
              <a:rPr lang="ru-RU" sz="900" dirty="0"/>
              <a:t> </a:t>
            </a:r>
            <a:r>
              <a:rPr lang="ru-RU" sz="900" dirty="0" err="1"/>
              <a:t>протоколи</a:t>
            </a:r>
            <a:r>
              <a:rPr lang="ru-RU" sz="900" dirty="0"/>
              <a:t> </a:t>
            </a:r>
            <a:r>
              <a:rPr lang="ru-RU" sz="900" dirty="0" err="1"/>
              <a:t>надання</a:t>
            </a:r>
            <a:r>
              <a:rPr lang="ru-RU" sz="900" dirty="0"/>
              <a:t> </a:t>
            </a:r>
            <a:r>
              <a:rPr lang="ru-RU" sz="900" dirty="0" err="1"/>
              <a:t>медичної</a:t>
            </a:r>
            <a:r>
              <a:rPr lang="ru-RU" sz="900" dirty="0"/>
              <a:t> </a:t>
            </a:r>
            <a:r>
              <a:rPr lang="ru-RU" sz="900" dirty="0" err="1"/>
              <a:t>допомоги</a:t>
            </a:r>
            <a:r>
              <a:rPr lang="ru-RU" sz="900" dirty="0"/>
              <a:t> </a:t>
            </a:r>
            <a:r>
              <a:rPr lang="ru-RU" sz="900" dirty="0" err="1"/>
              <a:t>зі</a:t>
            </a:r>
            <a:r>
              <a:rPr lang="ru-RU" sz="900" dirty="0"/>
              <a:t> </a:t>
            </a:r>
          </a:p>
          <a:p>
            <a:r>
              <a:rPr lang="ru-RU" sz="900" dirty="0" err="1"/>
              <a:t>спеціальності</a:t>
            </a:r>
            <a:r>
              <a:rPr lang="ru-RU" sz="900" dirty="0"/>
              <a:t> "</a:t>
            </a:r>
            <a:r>
              <a:rPr lang="ru-RU" sz="900" dirty="0" err="1"/>
              <a:t>Рефлексотерапія</a:t>
            </a:r>
            <a:r>
              <a:rPr lang="ru-RU" sz="900" dirty="0"/>
              <a:t>", </a:t>
            </a:r>
            <a:r>
              <a:rPr lang="ru-RU" sz="900" dirty="0" err="1"/>
              <a:t>що</a:t>
            </a:r>
            <a:r>
              <a:rPr lang="ru-RU" sz="900" dirty="0"/>
              <a:t> </a:t>
            </a:r>
            <a:r>
              <a:rPr lang="ru-RU" sz="900" dirty="0" err="1"/>
              <a:t>додаються</a:t>
            </a:r>
            <a:r>
              <a:rPr lang="ru-RU" sz="900" dirty="0"/>
              <a:t>: </a:t>
            </a:r>
          </a:p>
          <a:p>
            <a:endParaRPr lang="ru-RU" sz="900" dirty="0"/>
          </a:p>
          <a:p>
            <a:r>
              <a:rPr lang="ru-RU" sz="900" dirty="0"/>
              <a:t>     1.1 </a:t>
            </a:r>
            <a:r>
              <a:rPr lang="ru-RU" sz="900" dirty="0" err="1"/>
              <a:t>хворим</a:t>
            </a:r>
            <a:r>
              <a:rPr lang="ru-RU" sz="900" dirty="0"/>
              <a:t> з </a:t>
            </a:r>
            <a:r>
              <a:rPr lang="ru-RU" sz="900" dirty="0" err="1"/>
              <a:t>вертеброгенними</a:t>
            </a:r>
            <a:r>
              <a:rPr lang="ru-RU" sz="900" dirty="0"/>
              <a:t> </a:t>
            </a:r>
            <a:r>
              <a:rPr lang="ru-RU" sz="900" dirty="0" err="1"/>
              <a:t>ураженнями</a:t>
            </a:r>
            <a:r>
              <a:rPr lang="ru-RU" sz="900" dirty="0"/>
              <a:t> </a:t>
            </a:r>
            <a:r>
              <a:rPr lang="ru-RU" sz="900" dirty="0" err="1"/>
              <a:t>нервової</a:t>
            </a:r>
            <a:r>
              <a:rPr lang="ru-RU" sz="900" dirty="0"/>
              <a:t> </a:t>
            </a:r>
            <a:r>
              <a:rPr lang="ru-RU" sz="900" dirty="0" err="1"/>
              <a:t>системи</a:t>
            </a:r>
            <a:r>
              <a:rPr lang="ru-RU" sz="900" dirty="0"/>
              <a:t>; </a:t>
            </a:r>
          </a:p>
          <a:p>
            <a:endParaRPr lang="ru-RU" sz="900" dirty="0"/>
          </a:p>
          <a:p>
            <a:r>
              <a:rPr lang="ru-RU" sz="900" dirty="0"/>
              <a:t>     1.2 </a:t>
            </a:r>
            <a:r>
              <a:rPr lang="ru-RU" sz="900" dirty="0" err="1"/>
              <a:t>хворим</a:t>
            </a:r>
            <a:r>
              <a:rPr lang="ru-RU" sz="900" dirty="0"/>
              <a:t>  на  </a:t>
            </a:r>
            <a:r>
              <a:rPr lang="ru-RU" sz="900" dirty="0" err="1"/>
              <a:t>невропатію</a:t>
            </a:r>
            <a:r>
              <a:rPr lang="ru-RU" sz="900" dirty="0"/>
              <a:t>   лицевого   нерву   та   </a:t>
            </a:r>
            <a:r>
              <a:rPr lang="ru-RU" sz="900" dirty="0" err="1"/>
              <a:t>вторинну</a:t>
            </a:r>
            <a:r>
              <a:rPr lang="ru-RU" sz="900" dirty="0"/>
              <a:t> </a:t>
            </a:r>
          </a:p>
          <a:p>
            <a:r>
              <a:rPr lang="ru-RU" sz="900" dirty="0"/>
              <a:t>контрактуру </a:t>
            </a:r>
            <a:r>
              <a:rPr lang="ru-RU" sz="900" dirty="0" err="1"/>
              <a:t>мімічних</a:t>
            </a:r>
            <a:r>
              <a:rPr lang="ru-RU" sz="900" dirty="0"/>
              <a:t> </a:t>
            </a:r>
            <a:r>
              <a:rPr lang="ru-RU" sz="900" dirty="0" err="1"/>
              <a:t>м'язів</a:t>
            </a:r>
            <a:r>
              <a:rPr lang="ru-RU" sz="900" dirty="0"/>
              <a:t> (</a:t>
            </a:r>
            <a:r>
              <a:rPr lang="ru-RU" sz="900" dirty="0" err="1"/>
              <a:t>лицевий</a:t>
            </a:r>
            <a:r>
              <a:rPr lang="ru-RU" sz="900" dirty="0"/>
              <a:t> </a:t>
            </a:r>
            <a:r>
              <a:rPr lang="ru-RU" sz="900" dirty="0" err="1"/>
              <a:t>геміспазм</a:t>
            </a:r>
            <a:r>
              <a:rPr lang="ru-RU" sz="900" dirty="0"/>
              <a:t>). </a:t>
            </a:r>
          </a:p>
          <a:p>
            <a:endParaRPr lang="ru-RU" sz="900" dirty="0"/>
          </a:p>
          <a:p>
            <a:r>
              <a:rPr lang="ru-RU" sz="900" dirty="0"/>
              <a:t>     2. </a:t>
            </a:r>
            <a:r>
              <a:rPr lang="ru-RU" sz="900" dirty="0" err="1"/>
              <a:t>Міністру</a:t>
            </a:r>
            <a:r>
              <a:rPr lang="ru-RU" sz="900" dirty="0"/>
              <a:t>  </a:t>
            </a:r>
            <a:r>
              <a:rPr lang="ru-RU" sz="900" dirty="0" err="1"/>
              <a:t>охорони</a:t>
            </a:r>
            <a:r>
              <a:rPr lang="ru-RU" sz="900" dirty="0"/>
              <a:t> </a:t>
            </a:r>
            <a:r>
              <a:rPr lang="ru-RU" sz="900" dirty="0" err="1"/>
              <a:t>здоров'я</a:t>
            </a:r>
            <a:r>
              <a:rPr lang="ru-RU" sz="900" dirty="0"/>
              <a:t> АР </a:t>
            </a:r>
            <a:r>
              <a:rPr lang="ru-RU" sz="900" dirty="0" err="1"/>
              <a:t>Крим</a:t>
            </a:r>
            <a:r>
              <a:rPr lang="ru-RU" sz="900" dirty="0"/>
              <a:t>,  начальникам </a:t>
            </a:r>
            <a:r>
              <a:rPr lang="ru-RU" sz="900" dirty="0" err="1"/>
              <a:t>управлінь</a:t>
            </a:r>
            <a:r>
              <a:rPr lang="ru-RU" sz="900" dirty="0"/>
              <a:t> </a:t>
            </a:r>
          </a:p>
          <a:p>
            <a:r>
              <a:rPr lang="ru-RU" sz="900" dirty="0"/>
              <a:t>(</a:t>
            </a:r>
            <a:r>
              <a:rPr lang="ru-RU" sz="900" dirty="0" err="1"/>
              <a:t>головних</a:t>
            </a:r>
            <a:r>
              <a:rPr lang="ru-RU" sz="900" dirty="0"/>
              <a:t>  </a:t>
            </a:r>
            <a:r>
              <a:rPr lang="ru-RU" sz="900" dirty="0" err="1"/>
              <a:t>управлінь</a:t>
            </a:r>
            <a:r>
              <a:rPr lang="ru-RU" sz="900" dirty="0"/>
              <a:t>)  </a:t>
            </a:r>
            <a:r>
              <a:rPr lang="ru-RU" sz="900" dirty="0" err="1"/>
              <a:t>охорони</a:t>
            </a:r>
            <a:r>
              <a:rPr lang="ru-RU" sz="900" dirty="0"/>
              <a:t>  </a:t>
            </a:r>
            <a:r>
              <a:rPr lang="ru-RU" sz="900" dirty="0" err="1"/>
              <a:t>здоров'я</a:t>
            </a:r>
            <a:r>
              <a:rPr lang="ru-RU" sz="900" dirty="0"/>
              <a:t>  </a:t>
            </a:r>
            <a:r>
              <a:rPr lang="ru-RU" sz="900" dirty="0" err="1"/>
              <a:t>обласних</a:t>
            </a:r>
            <a:r>
              <a:rPr lang="ru-RU" sz="900" dirty="0"/>
              <a:t>,  </a:t>
            </a:r>
            <a:r>
              <a:rPr lang="ru-RU" sz="900" dirty="0" err="1"/>
              <a:t>Київської</a:t>
            </a:r>
            <a:r>
              <a:rPr lang="ru-RU" sz="900" dirty="0"/>
              <a:t>  та </a:t>
            </a:r>
          </a:p>
          <a:p>
            <a:r>
              <a:rPr lang="ru-RU" sz="900" dirty="0" err="1"/>
              <a:t>Севастопольської</a:t>
            </a:r>
            <a:r>
              <a:rPr lang="ru-RU" sz="900" dirty="0"/>
              <a:t>   </a:t>
            </a:r>
            <a:r>
              <a:rPr lang="ru-RU" sz="900" dirty="0" err="1"/>
              <a:t>міських</a:t>
            </a:r>
            <a:r>
              <a:rPr lang="ru-RU" sz="900" dirty="0"/>
              <a:t>   </a:t>
            </a:r>
            <a:r>
              <a:rPr lang="ru-RU" sz="900" dirty="0" err="1"/>
              <a:t>державних</a:t>
            </a:r>
            <a:r>
              <a:rPr lang="ru-RU" sz="900" dirty="0"/>
              <a:t>  </a:t>
            </a:r>
            <a:r>
              <a:rPr lang="ru-RU" sz="900" dirty="0" err="1"/>
              <a:t>адміністрацій</a:t>
            </a:r>
            <a:r>
              <a:rPr lang="ru-RU" sz="900" dirty="0"/>
              <a:t>,  </a:t>
            </a:r>
            <a:r>
              <a:rPr lang="ru-RU" sz="900" dirty="0" err="1"/>
              <a:t>керівникам</a:t>
            </a:r>
            <a:r>
              <a:rPr lang="ru-RU" sz="900" dirty="0"/>
              <a:t> </a:t>
            </a:r>
          </a:p>
          <a:p>
            <a:r>
              <a:rPr lang="ru-RU" sz="900" dirty="0" err="1"/>
              <a:t>закладів</a:t>
            </a:r>
            <a:r>
              <a:rPr lang="ru-RU" sz="900" dirty="0"/>
              <a:t> </a:t>
            </a:r>
            <a:r>
              <a:rPr lang="ru-RU" sz="900" dirty="0" err="1"/>
              <a:t>охорони</a:t>
            </a:r>
            <a:r>
              <a:rPr lang="ru-RU" sz="900" dirty="0"/>
              <a:t> </a:t>
            </a:r>
            <a:r>
              <a:rPr lang="ru-RU" sz="900" dirty="0" err="1"/>
              <a:t>здоров'я</a:t>
            </a:r>
            <a:r>
              <a:rPr lang="ru-RU" sz="900" dirty="0"/>
              <a:t>, </a:t>
            </a:r>
            <a:r>
              <a:rPr lang="ru-RU" sz="900" dirty="0" err="1"/>
              <a:t>що</a:t>
            </a:r>
            <a:r>
              <a:rPr lang="ru-RU" sz="900" dirty="0"/>
              <a:t> належать до </a:t>
            </a:r>
            <a:r>
              <a:rPr lang="ru-RU" sz="900" dirty="0" err="1"/>
              <a:t>сфери</a:t>
            </a:r>
            <a:r>
              <a:rPr lang="ru-RU" sz="900" dirty="0"/>
              <a:t> </a:t>
            </a:r>
            <a:r>
              <a:rPr lang="ru-RU" sz="900" dirty="0" err="1"/>
              <a:t>управління</a:t>
            </a:r>
            <a:r>
              <a:rPr lang="ru-RU" sz="900" dirty="0"/>
              <a:t> МОЗ: </a:t>
            </a:r>
          </a:p>
          <a:p>
            <a:endParaRPr lang="ru-RU" sz="900" dirty="0"/>
          </a:p>
          <a:p>
            <a:r>
              <a:rPr lang="ru-RU" sz="900" dirty="0"/>
              <a:t>     2.1 </a:t>
            </a:r>
            <a:r>
              <a:rPr lang="ru-RU" sz="900" dirty="0" err="1"/>
              <a:t>забезпечити</a:t>
            </a:r>
            <a:r>
              <a:rPr lang="ru-RU" sz="900" dirty="0"/>
              <a:t>  </a:t>
            </a:r>
            <a:r>
              <a:rPr lang="ru-RU" sz="900" dirty="0" err="1"/>
              <a:t>впровадження</a:t>
            </a:r>
            <a:r>
              <a:rPr lang="ru-RU" sz="900" dirty="0"/>
              <a:t>  </a:t>
            </a:r>
            <a:r>
              <a:rPr lang="ru-RU" sz="900" dirty="0" err="1"/>
              <a:t>клінічних</a:t>
            </a:r>
            <a:r>
              <a:rPr lang="ru-RU" sz="900" dirty="0"/>
              <a:t>  </a:t>
            </a:r>
            <a:r>
              <a:rPr lang="ru-RU" sz="900" dirty="0" err="1"/>
              <a:t>протоколів</a:t>
            </a:r>
            <a:r>
              <a:rPr lang="ru-RU" sz="900" dirty="0"/>
              <a:t>  </a:t>
            </a:r>
            <a:r>
              <a:rPr lang="ru-RU" sz="900" dirty="0" err="1"/>
              <a:t>надання</a:t>
            </a:r>
            <a:r>
              <a:rPr lang="ru-RU" sz="900" dirty="0"/>
              <a:t> </a:t>
            </a:r>
          </a:p>
          <a:p>
            <a:r>
              <a:rPr lang="ru-RU" sz="900" dirty="0" err="1"/>
              <a:t>медичної</a:t>
            </a:r>
            <a:r>
              <a:rPr lang="ru-RU" sz="900" dirty="0"/>
              <a:t>  </a:t>
            </a:r>
            <a:r>
              <a:rPr lang="ru-RU" sz="900" dirty="0" err="1"/>
              <a:t>допомоги</a:t>
            </a:r>
            <a:r>
              <a:rPr lang="ru-RU" sz="900" dirty="0"/>
              <a:t>,  </a:t>
            </a:r>
            <a:r>
              <a:rPr lang="ru-RU" sz="900" dirty="0" err="1"/>
              <a:t>затверджених</a:t>
            </a:r>
            <a:r>
              <a:rPr lang="ru-RU" sz="900" dirty="0"/>
              <a:t>  </a:t>
            </a:r>
            <a:r>
              <a:rPr lang="ru-RU" sz="900" dirty="0" err="1"/>
              <a:t>цим</a:t>
            </a:r>
            <a:r>
              <a:rPr lang="ru-RU" sz="900" dirty="0"/>
              <a:t> наказом,  у </a:t>
            </a:r>
            <a:r>
              <a:rPr lang="ru-RU" sz="900" dirty="0" err="1"/>
              <a:t>підпорядкованих</a:t>
            </a:r>
            <a:r>
              <a:rPr lang="ru-RU" sz="900" dirty="0"/>
              <a:t> </a:t>
            </a:r>
          </a:p>
          <a:p>
            <a:r>
              <a:rPr lang="ru-RU" sz="900" dirty="0"/>
              <a:t>закладах </a:t>
            </a:r>
            <a:r>
              <a:rPr lang="ru-RU" sz="900" dirty="0" err="1"/>
              <a:t>охорони</a:t>
            </a:r>
            <a:r>
              <a:rPr lang="ru-RU" sz="900" dirty="0"/>
              <a:t> </a:t>
            </a:r>
            <a:r>
              <a:rPr lang="ru-RU" sz="900" dirty="0" err="1"/>
              <a:t>здоров'я</a:t>
            </a:r>
            <a:r>
              <a:rPr lang="ru-RU" sz="900" dirty="0"/>
              <a:t>; </a:t>
            </a:r>
          </a:p>
          <a:p>
            <a:endParaRPr lang="ru-RU" sz="900" dirty="0"/>
          </a:p>
          <a:p>
            <a:r>
              <a:rPr lang="ru-RU" sz="900" dirty="0"/>
              <a:t>     2.2 </a:t>
            </a:r>
            <a:r>
              <a:rPr lang="ru-RU" sz="900" dirty="0" err="1"/>
              <a:t>забезпечити</a:t>
            </a:r>
            <a:r>
              <a:rPr lang="ru-RU" sz="900" dirty="0"/>
              <a:t> </a:t>
            </a:r>
            <a:r>
              <a:rPr lang="ru-RU" sz="900" dirty="0" err="1"/>
              <a:t>розробку</a:t>
            </a:r>
            <a:r>
              <a:rPr lang="ru-RU" sz="900" dirty="0"/>
              <a:t> та  </a:t>
            </a:r>
            <a:r>
              <a:rPr lang="ru-RU" sz="900" dirty="0" err="1"/>
              <a:t>впровадження</a:t>
            </a:r>
            <a:r>
              <a:rPr lang="ru-RU" sz="900" dirty="0"/>
              <a:t>  в  </a:t>
            </a:r>
            <a:r>
              <a:rPr lang="ru-RU" sz="900" dirty="0" err="1"/>
              <a:t>підпорядкованих</a:t>
            </a:r>
            <a:r>
              <a:rPr lang="ru-RU" sz="900" dirty="0"/>
              <a:t> </a:t>
            </a:r>
          </a:p>
          <a:p>
            <a:r>
              <a:rPr lang="ru-RU" sz="900" dirty="0"/>
              <a:t>закладах  </a:t>
            </a:r>
            <a:r>
              <a:rPr lang="ru-RU" sz="900" dirty="0" err="1"/>
              <a:t>охорони</a:t>
            </a:r>
            <a:r>
              <a:rPr lang="ru-RU" sz="900" dirty="0"/>
              <a:t>  </a:t>
            </a:r>
            <a:r>
              <a:rPr lang="ru-RU" sz="900" dirty="0" err="1"/>
              <a:t>здоров'я</a:t>
            </a:r>
            <a:r>
              <a:rPr lang="ru-RU" sz="900" dirty="0"/>
              <a:t> </a:t>
            </a:r>
            <a:r>
              <a:rPr lang="ru-RU" sz="900" dirty="0" err="1"/>
              <a:t>локальних</a:t>
            </a:r>
            <a:r>
              <a:rPr lang="ru-RU" sz="900" dirty="0"/>
              <a:t> </a:t>
            </a:r>
            <a:r>
              <a:rPr lang="ru-RU" sz="900" dirty="0" err="1"/>
              <a:t>протоколів</a:t>
            </a:r>
            <a:r>
              <a:rPr lang="ru-RU" sz="900" dirty="0"/>
              <a:t> </a:t>
            </a:r>
            <a:r>
              <a:rPr lang="ru-RU" sz="900" dirty="0" err="1"/>
              <a:t>медичної</a:t>
            </a:r>
            <a:r>
              <a:rPr lang="ru-RU" sz="900" dirty="0"/>
              <a:t> </a:t>
            </a:r>
            <a:r>
              <a:rPr lang="ru-RU" sz="900" dirty="0" err="1"/>
              <a:t>допомоги</a:t>
            </a:r>
            <a:r>
              <a:rPr lang="ru-RU" sz="900" dirty="0"/>
              <a:t> </a:t>
            </a:r>
          </a:p>
          <a:p>
            <a:r>
              <a:rPr lang="ru-RU" sz="900" dirty="0" err="1"/>
              <a:t>відповідно</a:t>
            </a:r>
            <a:r>
              <a:rPr lang="ru-RU" sz="900" dirty="0"/>
              <a:t> до  </a:t>
            </a:r>
            <a:r>
              <a:rPr lang="ru-RU" sz="900" dirty="0" err="1"/>
              <a:t>клінічних</a:t>
            </a:r>
            <a:r>
              <a:rPr lang="ru-RU" sz="900" dirty="0"/>
              <a:t>  </a:t>
            </a:r>
            <a:r>
              <a:rPr lang="ru-RU" sz="900" dirty="0" err="1"/>
              <a:t>протоколів</a:t>
            </a:r>
            <a:r>
              <a:rPr lang="ru-RU" sz="900" dirty="0"/>
              <a:t>  </a:t>
            </a:r>
            <a:r>
              <a:rPr lang="ru-RU" sz="900" dirty="0" err="1"/>
              <a:t>надання</a:t>
            </a:r>
            <a:r>
              <a:rPr lang="ru-RU" sz="900" dirty="0"/>
              <a:t>  </a:t>
            </a:r>
            <a:r>
              <a:rPr lang="ru-RU" sz="900" dirty="0" err="1"/>
              <a:t>медичної</a:t>
            </a:r>
            <a:r>
              <a:rPr lang="ru-RU" sz="900" dirty="0"/>
              <a:t>  </a:t>
            </a:r>
            <a:r>
              <a:rPr lang="ru-RU" sz="900" dirty="0" err="1"/>
              <a:t>допомоги</a:t>
            </a:r>
            <a:r>
              <a:rPr lang="ru-RU" sz="900" dirty="0"/>
              <a:t>, </a:t>
            </a:r>
          </a:p>
          <a:p>
            <a:r>
              <a:rPr lang="ru-RU" sz="900" dirty="0" err="1"/>
              <a:t>затверджених</a:t>
            </a:r>
            <a:r>
              <a:rPr lang="ru-RU" sz="900" dirty="0"/>
              <a:t> </a:t>
            </a:r>
            <a:r>
              <a:rPr lang="ru-RU" sz="900" dirty="0" err="1"/>
              <a:t>цим</a:t>
            </a:r>
            <a:r>
              <a:rPr lang="ru-RU" sz="900" dirty="0"/>
              <a:t> наказом. </a:t>
            </a:r>
          </a:p>
          <a:p>
            <a:endParaRPr lang="ru-RU" sz="900" dirty="0"/>
          </a:p>
          <a:p>
            <a:r>
              <a:rPr lang="ru-RU" sz="900" dirty="0"/>
              <a:t>     3. Контроль  за  </a:t>
            </a:r>
            <a:r>
              <a:rPr lang="ru-RU" sz="900" dirty="0" err="1"/>
              <a:t>виконанням</a:t>
            </a:r>
            <a:r>
              <a:rPr lang="ru-RU" sz="900" dirty="0"/>
              <a:t>  наказу  </a:t>
            </a:r>
            <a:r>
              <a:rPr lang="ru-RU" sz="900" dirty="0" err="1"/>
              <a:t>покласти</a:t>
            </a:r>
            <a:r>
              <a:rPr lang="ru-RU" sz="900" dirty="0"/>
              <a:t>  на  заступника </a:t>
            </a:r>
          </a:p>
          <a:p>
            <a:r>
              <a:rPr lang="ru-RU" sz="900" dirty="0" err="1"/>
              <a:t>Міністра</a:t>
            </a:r>
            <a:r>
              <a:rPr lang="ru-RU" sz="900" dirty="0"/>
              <a:t> </a:t>
            </a:r>
            <a:r>
              <a:rPr lang="ru-RU" sz="900" dirty="0" err="1"/>
              <a:t>Бідного</a:t>
            </a:r>
            <a:r>
              <a:rPr lang="ru-RU" sz="900" dirty="0"/>
              <a:t> В.Г. </a:t>
            </a:r>
          </a:p>
          <a:p>
            <a:endParaRPr lang="ru-RU" sz="900" dirty="0"/>
          </a:p>
          <a:p>
            <a:r>
              <a:rPr lang="ru-RU" sz="900" dirty="0"/>
              <a:t> </a:t>
            </a:r>
            <a:r>
              <a:rPr lang="ru-RU" sz="900" dirty="0" err="1"/>
              <a:t>Міністр</a:t>
            </a:r>
            <a:r>
              <a:rPr lang="ru-RU" sz="900" dirty="0"/>
              <a:t>                                                </a:t>
            </a:r>
            <a:r>
              <a:rPr lang="ru-RU" sz="900" dirty="0" err="1"/>
              <a:t>З.М.Митник</a:t>
            </a:r>
            <a:r>
              <a:rPr lang="ru-RU" sz="900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005260"/>
            <a:ext cx="4572000" cy="49398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 </a:t>
            </a:r>
            <a:r>
              <a:rPr lang="uk-UA" sz="1100" dirty="0"/>
              <a:t>А.1.1 Діагноз.</a:t>
            </a:r>
          </a:p>
          <a:p>
            <a:r>
              <a:rPr lang="uk-UA" sz="1100" dirty="0"/>
              <a:t>     </a:t>
            </a:r>
            <a:r>
              <a:rPr lang="uk-UA" sz="1100" dirty="0" err="1"/>
              <a:t>Вертеброгенні</a:t>
            </a:r>
            <a:r>
              <a:rPr lang="uk-UA" sz="1100" dirty="0"/>
              <a:t> ураження нервової системи </a:t>
            </a:r>
          </a:p>
          <a:p>
            <a:endParaRPr lang="uk-UA" sz="1100" dirty="0"/>
          </a:p>
          <a:p>
            <a:r>
              <a:rPr lang="uk-UA" sz="1100" dirty="0"/>
              <a:t>     А.1.2 Коди  стану  або  захворювання   (МКХ   10   та   інших </a:t>
            </a:r>
          </a:p>
          <a:p>
            <a:r>
              <a:rPr lang="uk-UA" sz="1100" dirty="0"/>
              <a:t>класифікацій)</a:t>
            </a:r>
          </a:p>
          <a:p>
            <a:r>
              <a:rPr lang="uk-UA" sz="1100" dirty="0"/>
              <a:t>     Код МКХ-10: М54</a:t>
            </a:r>
          </a:p>
          <a:p>
            <a:r>
              <a:rPr lang="uk-UA" sz="1100" dirty="0"/>
              <a:t>     М54.0 </a:t>
            </a:r>
            <a:r>
              <a:rPr lang="uk-UA" sz="1100" dirty="0" err="1"/>
              <a:t>Панікуліт</a:t>
            </a:r>
            <a:r>
              <a:rPr lang="uk-UA" sz="1100" dirty="0"/>
              <a:t>, що уражає ділянку шиї та спини</a:t>
            </a:r>
          </a:p>
          <a:p>
            <a:r>
              <a:rPr lang="uk-UA" sz="1100" dirty="0"/>
              <a:t>     М54.1 </a:t>
            </a:r>
            <a:r>
              <a:rPr lang="uk-UA" sz="1100" dirty="0" err="1"/>
              <a:t>Радикулопатія</a:t>
            </a:r>
            <a:endParaRPr lang="uk-UA" sz="1100" dirty="0"/>
          </a:p>
          <a:p>
            <a:r>
              <a:rPr lang="uk-UA" sz="1100" dirty="0"/>
              <a:t>     М54.2 </a:t>
            </a:r>
            <a:r>
              <a:rPr lang="uk-UA" sz="1100" dirty="0" err="1"/>
              <a:t>Цервікалгія</a:t>
            </a:r>
            <a:endParaRPr lang="uk-UA" sz="1100" dirty="0"/>
          </a:p>
          <a:p>
            <a:r>
              <a:rPr lang="uk-UA" sz="1100" dirty="0"/>
              <a:t>     М54.3 </a:t>
            </a:r>
            <a:r>
              <a:rPr lang="uk-UA" sz="1100" dirty="0" err="1"/>
              <a:t>Ішіалгія</a:t>
            </a:r>
            <a:endParaRPr lang="uk-UA" sz="1100" dirty="0"/>
          </a:p>
          <a:p>
            <a:r>
              <a:rPr lang="uk-UA" sz="1100" dirty="0"/>
              <a:t>     М54.4 Люмбаго з </a:t>
            </a:r>
            <a:r>
              <a:rPr lang="uk-UA" sz="1100" dirty="0" err="1"/>
              <a:t>ішіалгією</a:t>
            </a:r>
            <a:endParaRPr lang="uk-UA" sz="1100" dirty="0"/>
          </a:p>
          <a:p>
            <a:r>
              <a:rPr lang="uk-UA" sz="1100" dirty="0"/>
              <a:t>     М54.5 Біль у нижній ділянці спини</a:t>
            </a:r>
          </a:p>
          <a:p>
            <a:r>
              <a:rPr lang="uk-UA" sz="1100" dirty="0"/>
              <a:t>     М54.6 Біль у грудному відділі хребта</a:t>
            </a:r>
          </a:p>
          <a:p>
            <a:r>
              <a:rPr lang="uk-UA" sz="1100" dirty="0"/>
              <a:t>     М54.8 Інші </a:t>
            </a:r>
            <a:r>
              <a:rPr lang="uk-UA" sz="1100" dirty="0" err="1"/>
              <a:t>дорсалгії</a:t>
            </a:r>
            <a:endParaRPr lang="uk-UA" sz="1100" dirty="0"/>
          </a:p>
          <a:p>
            <a:r>
              <a:rPr lang="uk-UA" sz="1100" dirty="0"/>
              <a:t>     М54.9 </a:t>
            </a:r>
            <a:r>
              <a:rPr lang="uk-UA" sz="1100" dirty="0" err="1"/>
              <a:t>Дорсалгія</a:t>
            </a:r>
            <a:r>
              <a:rPr lang="uk-UA" sz="1100" dirty="0"/>
              <a:t>, не уточнена</a:t>
            </a:r>
          </a:p>
          <a:p>
            <a:r>
              <a:rPr lang="uk-UA" sz="1100" dirty="0"/>
              <a:t>     Клінічні класифікації   захворювань   периферійної   нервової </a:t>
            </a:r>
          </a:p>
          <a:p>
            <a:r>
              <a:rPr lang="uk-UA" sz="1100" dirty="0"/>
              <a:t>системи І.П.Антонова  (1984,  1985)  та  Я.Ю.</a:t>
            </a:r>
            <a:r>
              <a:rPr lang="uk-UA" sz="1100" dirty="0" err="1"/>
              <a:t>Попелянського</a:t>
            </a:r>
            <a:r>
              <a:rPr lang="uk-UA" sz="1100" dirty="0"/>
              <a:t>  (1989) </a:t>
            </a:r>
          </a:p>
          <a:p>
            <a:r>
              <a:rPr lang="uk-UA" sz="1100" dirty="0"/>
              <a:t>(див. додаток </a:t>
            </a:r>
            <a:r>
              <a:rPr lang="en-US" sz="1100" dirty="0"/>
              <a:t>N 1) </a:t>
            </a:r>
          </a:p>
          <a:p>
            <a:endParaRPr lang="en-US" sz="1100" dirty="0"/>
          </a:p>
          <a:p>
            <a:r>
              <a:rPr lang="en-US" sz="1100" dirty="0"/>
              <a:t>     A.1.3 </a:t>
            </a:r>
            <a:r>
              <a:rPr lang="uk-UA" sz="1100" dirty="0"/>
              <a:t>Для кого призначений протокол (потенційні користувачі)</a:t>
            </a:r>
          </a:p>
          <a:p>
            <a:r>
              <a:rPr lang="uk-UA" sz="1100" dirty="0"/>
              <a:t>     </a:t>
            </a:r>
            <a:r>
              <a:rPr lang="uk-UA" sz="1100" dirty="0" err="1"/>
              <a:t>Лікарі-рефлексотерапевти</a:t>
            </a:r>
            <a:r>
              <a:rPr lang="uk-UA" sz="1100" dirty="0"/>
              <a:t> </a:t>
            </a:r>
          </a:p>
          <a:p>
            <a:endParaRPr lang="uk-UA" sz="1100" dirty="0"/>
          </a:p>
          <a:p>
            <a:r>
              <a:rPr lang="uk-UA" sz="1100" dirty="0"/>
              <a:t>     </a:t>
            </a:r>
            <a:r>
              <a:rPr lang="en-US" sz="1100" dirty="0"/>
              <a:t>A.1.4 </a:t>
            </a:r>
            <a:r>
              <a:rPr lang="uk-UA" sz="1100" dirty="0"/>
              <a:t>Мета протоколу</a:t>
            </a:r>
          </a:p>
          <a:p>
            <a:r>
              <a:rPr lang="uk-UA" sz="1100" dirty="0"/>
              <a:t>     Відновлення порушених   функцій   людини,  поліпшення  якості </a:t>
            </a:r>
          </a:p>
          <a:p>
            <a:r>
              <a:rPr lang="uk-UA" sz="1100" dirty="0"/>
              <a:t>життя, профілактика загострень патології. </a:t>
            </a:r>
          </a:p>
          <a:p>
            <a:endParaRPr lang="uk-UA" sz="1100" dirty="0"/>
          </a:p>
          <a:p>
            <a:r>
              <a:rPr lang="uk-UA" sz="1100" dirty="0"/>
              <a:t>     </a:t>
            </a:r>
            <a:r>
              <a:rPr lang="en-US" sz="1100" dirty="0"/>
              <a:t>A.1.5 </a:t>
            </a:r>
            <a:r>
              <a:rPr lang="uk-UA" sz="1100" dirty="0"/>
              <a:t>Дата складання протоколу</a:t>
            </a:r>
          </a:p>
          <a:p>
            <a:r>
              <a:rPr lang="uk-UA" sz="1100" dirty="0"/>
              <a:t>     10.09.09 </a:t>
            </a:r>
          </a:p>
        </p:txBody>
      </p:sp>
    </p:spTree>
    <p:extLst>
      <p:ext uri="{BB962C8B-B14F-4D97-AF65-F5344CB8AC3E}">
        <p14:creationId xmlns:p14="http://schemas.microsoft.com/office/powerpoint/2010/main" val="23342480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77072" y="654563"/>
            <a:ext cx="487828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С</a:t>
            </a: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учасна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рефлексотерапія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–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це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науково-обгрунтована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цілісна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лікувально-діагностична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і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профілактично-реабілітаційна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система, в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основі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якій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знаходится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активація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саногенетичних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процесів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3933056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err="1">
                <a:solidFill>
                  <a:prstClr val="black"/>
                </a:solidFill>
              </a:rPr>
              <a:t>Філософьске</a:t>
            </a:r>
            <a:r>
              <a:rPr lang="uk-UA" sz="2400" dirty="0">
                <a:solidFill>
                  <a:prstClr val="black"/>
                </a:solidFill>
              </a:rPr>
              <a:t> </a:t>
            </a:r>
            <a:r>
              <a:rPr lang="uk-UA" sz="2400" dirty="0" err="1">
                <a:solidFill>
                  <a:prstClr val="black"/>
                </a:solidFill>
              </a:rPr>
              <a:t>підгрунтя</a:t>
            </a:r>
            <a:r>
              <a:rPr lang="uk-UA" sz="2400" dirty="0">
                <a:solidFill>
                  <a:prstClr val="black"/>
                </a:solidFill>
              </a:rPr>
              <a:t> </a:t>
            </a:r>
            <a:r>
              <a:rPr lang="uk-UA" sz="2400" dirty="0" err="1">
                <a:solidFill>
                  <a:prstClr val="black"/>
                </a:solidFill>
              </a:rPr>
              <a:t>рефлексотерапії</a:t>
            </a:r>
            <a:r>
              <a:rPr lang="uk-UA" sz="2400" dirty="0">
                <a:solidFill>
                  <a:prstClr val="black"/>
                </a:solidFill>
              </a:rPr>
              <a:t> </a:t>
            </a:r>
            <a:r>
              <a:rPr lang="uk-UA" sz="2400" dirty="0" err="1">
                <a:solidFill>
                  <a:prstClr val="black"/>
                </a:solidFill>
              </a:rPr>
              <a:t>базуется</a:t>
            </a:r>
            <a:r>
              <a:rPr lang="uk-UA" sz="2400" dirty="0">
                <a:solidFill>
                  <a:prstClr val="black"/>
                </a:solidFill>
              </a:rPr>
              <a:t> на Традиційній китайській медицині і дозволяє розглядати організм хворої людини  як єдине ціле з чинниками хвороби, </a:t>
            </a:r>
            <a:r>
              <a:rPr lang="uk-UA" sz="2400" dirty="0" err="1">
                <a:solidFill>
                  <a:prstClr val="black"/>
                </a:solidFill>
              </a:rPr>
              <a:t>ії</a:t>
            </a:r>
            <a:r>
              <a:rPr lang="uk-UA" sz="2400" dirty="0">
                <a:solidFill>
                  <a:prstClr val="black"/>
                </a:solidFill>
              </a:rPr>
              <a:t> </a:t>
            </a:r>
            <a:r>
              <a:rPr lang="uk-UA" sz="2400" dirty="0" err="1">
                <a:solidFill>
                  <a:prstClr val="black"/>
                </a:solidFill>
              </a:rPr>
              <a:t>психо-емоційним</a:t>
            </a:r>
            <a:r>
              <a:rPr lang="uk-UA" sz="2400" dirty="0">
                <a:solidFill>
                  <a:prstClr val="black"/>
                </a:solidFill>
              </a:rPr>
              <a:t> станом та соціальним оточенням.</a:t>
            </a:r>
          </a:p>
        </p:txBody>
      </p:sp>
      <p:pic>
        <p:nvPicPr>
          <p:cNvPr id="6" name="Picture 3" descr="C:\Users\3\Desktop\Новая папка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2664296" cy="31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9045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апа и мама\Documents\i (1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3505" t="6960" r="14150" b="11298"/>
          <a:stretch/>
        </p:blipFill>
        <p:spPr bwMode="auto">
          <a:xfrm>
            <a:off x="709270" y="332656"/>
            <a:ext cx="2350562" cy="1993924"/>
          </a:xfrm>
          <a:prstGeom prst="rect">
            <a:avLst/>
          </a:prstGeom>
          <a:noFill/>
        </p:spPr>
      </p:pic>
      <p:pic>
        <p:nvPicPr>
          <p:cNvPr id="4100" name="Picture 4" descr="C:\Users\Папа и мама\Documents\i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20" y="4365104"/>
            <a:ext cx="3264712" cy="2264236"/>
          </a:xfrm>
          <a:prstGeom prst="rect">
            <a:avLst/>
          </a:prstGeom>
          <a:noFill/>
        </p:spPr>
      </p:pic>
      <p:pic>
        <p:nvPicPr>
          <p:cNvPr id="4102" name="Picture 6" descr="C:\Users\Папа и мама\Documents\i (8).jpg"/>
          <p:cNvPicPr>
            <a:picLocks noChangeAspect="1" noChangeArrowheads="1"/>
          </p:cNvPicPr>
          <p:nvPr/>
        </p:nvPicPr>
        <p:blipFill>
          <a:blip r:embed="rId4" cstate="print"/>
          <a:srcRect r="45250"/>
          <a:stretch>
            <a:fillRect/>
          </a:stretch>
        </p:blipFill>
        <p:spPr bwMode="auto">
          <a:xfrm>
            <a:off x="4620260" y="2296717"/>
            <a:ext cx="4136773" cy="4136773"/>
          </a:xfrm>
          <a:prstGeom prst="rect">
            <a:avLst/>
          </a:prstGeom>
          <a:noFill/>
        </p:spPr>
      </p:pic>
      <p:pic>
        <p:nvPicPr>
          <p:cNvPr id="10" name="Picture 2" descr="C:\Users\Папа и мама\Documents\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869" y="2492896"/>
            <a:ext cx="3072341" cy="172819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72000" y="783500"/>
            <a:ext cx="3922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/>
              <a:t>БУДЬТЕ ЗДОРОВЫ !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6221753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2115" y="600476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prstClr val="black"/>
                </a:solidFill>
              </a:rPr>
              <a:t>Якщо</a:t>
            </a:r>
            <a:r>
              <a:rPr lang="ru-RU" sz="2400" dirty="0" smtClean="0">
                <a:solidFill>
                  <a:prstClr val="black"/>
                </a:solidFill>
              </a:rPr>
              <a:t>  </a:t>
            </a:r>
            <a:r>
              <a:rPr lang="ru-RU" sz="2400" dirty="0">
                <a:solidFill>
                  <a:prstClr val="black"/>
                </a:solidFill>
              </a:rPr>
              <a:t>у вас </a:t>
            </a:r>
            <a:r>
              <a:rPr lang="ru-RU" sz="2400" dirty="0" err="1">
                <a:solidFill>
                  <a:prstClr val="black"/>
                </a:solidFill>
              </a:rPr>
              <a:t>болить</a:t>
            </a:r>
            <a:r>
              <a:rPr lang="ru-RU" sz="2400" dirty="0">
                <a:solidFill>
                  <a:prstClr val="black"/>
                </a:solidFill>
              </a:rPr>
              <a:t> голова у </a:t>
            </a:r>
            <a:r>
              <a:rPr lang="ru-RU" sz="2400" dirty="0" err="1">
                <a:solidFill>
                  <a:prstClr val="black"/>
                </a:solidFill>
              </a:rPr>
              <a:t>скроневій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ділянці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sz="2400" dirty="0" err="1">
                <a:solidFill>
                  <a:prstClr val="black"/>
                </a:solidFill>
              </a:rPr>
              <a:t>З</a:t>
            </a:r>
            <a:r>
              <a:rPr lang="ru-RU" sz="2400" dirty="0" err="1" smtClean="0">
                <a:solidFill>
                  <a:prstClr val="black"/>
                </a:solidFill>
              </a:rPr>
              <a:t>найдіть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на 1-й </a:t>
            </a:r>
            <a:r>
              <a:rPr lang="ru-RU" sz="2400" dirty="0" err="1">
                <a:solidFill>
                  <a:prstClr val="black"/>
                </a:solidFill>
              </a:rPr>
              <a:t>фаланзі</a:t>
            </a:r>
            <a:r>
              <a:rPr lang="ru-RU" sz="2400" dirty="0">
                <a:solidFill>
                  <a:prstClr val="black"/>
                </a:solidFill>
              </a:rPr>
              <a:t> великого </a:t>
            </a:r>
            <a:r>
              <a:rPr lang="ru-RU" sz="2400" dirty="0" err="1">
                <a:solidFill>
                  <a:prstClr val="black"/>
                </a:solidFill>
              </a:rPr>
              <a:t>пальця</a:t>
            </a:r>
            <a:r>
              <a:rPr lang="ru-RU" sz="2400" dirty="0">
                <a:solidFill>
                  <a:prstClr val="black"/>
                </a:solidFill>
              </a:rPr>
              <a:t> точки, </a:t>
            </a:r>
            <a:r>
              <a:rPr lang="ru-RU" sz="2400" dirty="0" err="1">
                <a:solidFill>
                  <a:prstClr val="black"/>
                </a:solidFill>
              </a:rPr>
              <a:t>що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відповідають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скроням</a:t>
            </a:r>
            <a:r>
              <a:rPr lang="ru-RU" sz="2400" dirty="0">
                <a:solidFill>
                  <a:prstClr val="black"/>
                </a:solidFill>
              </a:rPr>
              <a:t>: вони </a:t>
            </a:r>
            <a:r>
              <a:rPr lang="ru-RU" sz="2400" dirty="0" err="1">
                <a:solidFill>
                  <a:prstClr val="black"/>
                </a:solidFill>
              </a:rPr>
              <a:t>мають</a:t>
            </a:r>
            <a:r>
              <a:rPr lang="ru-RU" sz="2400" dirty="0">
                <a:solidFill>
                  <a:prstClr val="black"/>
                </a:solidFill>
              </a:rPr>
              <a:t> бути по боках </a:t>
            </a:r>
            <a:r>
              <a:rPr lang="ru-RU" sz="2400" dirty="0" err="1">
                <a:solidFill>
                  <a:prstClr val="black"/>
                </a:solidFill>
              </a:rPr>
              <a:t>пальця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5" name="Picture 3" descr="C:\Users\3\Desktop\Новая папка (2)\DBIVoYfXcAAr3z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9"/>
          <a:stretch/>
        </p:blipFill>
        <p:spPr bwMode="auto">
          <a:xfrm>
            <a:off x="5322397" y="404664"/>
            <a:ext cx="3297681" cy="377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5936" y="4319230"/>
            <a:ext cx="47062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</a:rPr>
              <a:t>Спеціальною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паличкою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або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негостро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загостреним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олівцем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слід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натискувати</a:t>
            </a:r>
            <a:r>
              <a:rPr lang="ru-RU" b="1" dirty="0">
                <a:solidFill>
                  <a:prstClr val="black"/>
                </a:solidFill>
              </a:rPr>
              <a:t> у </a:t>
            </a:r>
            <a:r>
              <a:rPr lang="ru-RU" b="1" dirty="0" err="1">
                <a:solidFill>
                  <a:prstClr val="black"/>
                </a:solidFill>
              </a:rPr>
              <a:t>цих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місцях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 err="1">
                <a:solidFill>
                  <a:prstClr val="black"/>
                </a:solidFill>
              </a:rPr>
              <a:t>поки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знайдете</a:t>
            </a:r>
            <a:r>
              <a:rPr lang="ru-RU" b="1" dirty="0">
                <a:solidFill>
                  <a:prstClr val="black"/>
                </a:solidFill>
              </a:rPr>
              <a:t> точку, в </a:t>
            </a:r>
            <a:r>
              <a:rPr lang="ru-RU" b="1" dirty="0" err="1">
                <a:solidFill>
                  <a:prstClr val="black"/>
                </a:solidFill>
              </a:rPr>
              <a:t>якій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відчуєте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різкий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біль</a:t>
            </a:r>
            <a:r>
              <a:rPr lang="ru-RU" b="1" dirty="0">
                <a:solidFill>
                  <a:prstClr val="black"/>
                </a:solidFill>
              </a:rPr>
              <a:t> (</a:t>
            </a:r>
            <a:r>
              <a:rPr lang="ru-RU" b="1" dirty="0" err="1">
                <a:solidFill>
                  <a:prstClr val="black"/>
                </a:solidFill>
              </a:rPr>
              <a:t>він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може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супроводжуватися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руховою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реакцією</a:t>
            </a:r>
            <a:r>
              <a:rPr lang="ru-RU" b="1" dirty="0">
                <a:solidFill>
                  <a:prstClr val="black"/>
                </a:solidFill>
              </a:rPr>
              <a:t>: </a:t>
            </a:r>
            <a:r>
              <a:rPr lang="ru-RU" b="1" dirty="0" err="1">
                <a:solidFill>
                  <a:prstClr val="black"/>
                </a:solidFill>
              </a:rPr>
              <a:t>згадайте</a:t>
            </a:r>
            <a:r>
              <a:rPr lang="ru-RU" b="1" dirty="0">
                <a:solidFill>
                  <a:prstClr val="black"/>
                </a:solidFill>
              </a:rPr>
              <a:t> про удар молоточком у </a:t>
            </a:r>
            <a:r>
              <a:rPr lang="ru-RU" b="1" dirty="0" err="1">
                <a:solidFill>
                  <a:prstClr val="black"/>
                </a:solidFill>
              </a:rPr>
              <a:t>кабінеті</a:t>
            </a:r>
            <a:r>
              <a:rPr lang="ru-RU" b="1" dirty="0">
                <a:solidFill>
                  <a:prstClr val="black"/>
                </a:solidFill>
              </a:rPr>
              <a:t> невропатолога). </a:t>
            </a:r>
            <a:r>
              <a:rPr lang="ru-RU" b="1" dirty="0" err="1">
                <a:solidFill>
                  <a:prstClr val="black"/>
                </a:solidFill>
              </a:rPr>
              <a:t>Саме</a:t>
            </a:r>
            <a:r>
              <a:rPr lang="ru-RU" b="1" dirty="0">
                <a:solidFill>
                  <a:prstClr val="black"/>
                </a:solidFill>
              </a:rPr>
              <a:t> вона стане зоною </a:t>
            </a:r>
            <a:r>
              <a:rPr lang="ru-RU" b="1" dirty="0" err="1">
                <a:solidFill>
                  <a:prstClr val="black"/>
                </a:solidFill>
              </a:rPr>
              <a:t>впливу</a:t>
            </a:r>
            <a:r>
              <a:rPr lang="ru-RU" b="1" dirty="0">
                <a:solidFill>
                  <a:prstClr val="black"/>
                </a:solidFill>
              </a:rPr>
              <a:t>. </a:t>
            </a:r>
            <a:endParaRPr lang="uk-UA" b="1" dirty="0">
              <a:solidFill>
                <a:prstClr val="black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7863868">
            <a:off x="5966923" y="2048708"/>
            <a:ext cx="489204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20075222">
            <a:off x="4940352" y="2677564"/>
            <a:ext cx="489204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  <p:pic>
        <p:nvPicPr>
          <p:cNvPr id="11" name="Picture 4" descr="C:\Users\3\Desktop\Новая папка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5" y="3230914"/>
            <a:ext cx="3750987" cy="279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9192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548680"/>
            <a:ext cx="41764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Снижаем  </a:t>
            </a:r>
            <a:r>
              <a:rPr lang="ru-RU" sz="2400" b="1" dirty="0">
                <a:solidFill>
                  <a:prstClr val="black"/>
                </a:solidFill>
              </a:rPr>
              <a:t>высокое </a:t>
            </a:r>
            <a:r>
              <a:rPr lang="ru-RU" sz="2400" b="1" dirty="0" smtClean="0">
                <a:solidFill>
                  <a:prstClr val="black"/>
                </a:solidFill>
              </a:rPr>
              <a:t>давление даже «</a:t>
            </a:r>
            <a:r>
              <a:rPr lang="ru-RU" sz="2400" b="1" dirty="0" err="1" smtClean="0">
                <a:solidFill>
                  <a:prstClr val="black"/>
                </a:solidFill>
              </a:rPr>
              <a:t>резиночкой</a:t>
            </a:r>
            <a:r>
              <a:rPr lang="ru-RU" sz="2400" b="1" dirty="0" smtClean="0">
                <a:solidFill>
                  <a:prstClr val="black"/>
                </a:solidFill>
              </a:rPr>
              <a:t> – </a:t>
            </a:r>
            <a:r>
              <a:rPr lang="ru-RU" sz="2400" b="1" dirty="0" err="1" smtClean="0">
                <a:solidFill>
                  <a:prstClr val="black"/>
                </a:solidFill>
              </a:rPr>
              <a:t>спасательницей</a:t>
            </a:r>
            <a:r>
              <a:rPr lang="ru-RU" sz="2400" b="1" dirty="0" smtClean="0">
                <a:solidFill>
                  <a:prstClr val="black"/>
                </a:solidFill>
              </a:rPr>
              <a:t>»  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Если </a:t>
            </a:r>
            <a:r>
              <a:rPr lang="ru-RU" dirty="0">
                <a:solidFill>
                  <a:prstClr val="black"/>
                </a:solidFill>
              </a:rPr>
              <a:t>ее под рукой нет, а нужно оказать скорую </a:t>
            </a:r>
            <a:r>
              <a:rPr lang="ru-RU" dirty="0" smtClean="0">
                <a:solidFill>
                  <a:prstClr val="black"/>
                </a:solidFill>
              </a:rPr>
              <a:t>помощь</a:t>
            </a:r>
          </a:p>
          <a:p>
            <a:r>
              <a:rPr lang="ru-RU" dirty="0">
                <a:solidFill>
                  <a:prstClr val="black"/>
                </a:solidFill>
              </a:rPr>
              <a:t>у</a:t>
            </a:r>
            <a:r>
              <a:rPr lang="ru-RU" dirty="0" smtClean="0">
                <a:solidFill>
                  <a:prstClr val="black"/>
                </a:solidFill>
              </a:rPr>
              <a:t>краинский  су-</a:t>
            </a:r>
            <a:r>
              <a:rPr lang="ru-RU" dirty="0" err="1" smtClean="0">
                <a:solidFill>
                  <a:prstClr val="black"/>
                </a:solidFill>
              </a:rPr>
              <a:t>джок</a:t>
            </a:r>
            <a:r>
              <a:rPr lang="ru-RU" dirty="0" smtClean="0">
                <a:solidFill>
                  <a:prstClr val="black"/>
                </a:solidFill>
              </a:rPr>
              <a:t> терапевт Людмила </a:t>
            </a:r>
            <a:r>
              <a:rPr lang="ru-RU" dirty="0">
                <a:solidFill>
                  <a:prstClr val="black"/>
                </a:solidFill>
              </a:rPr>
              <a:t>СЕМЕНОВА </a:t>
            </a:r>
            <a:r>
              <a:rPr lang="ru-RU" dirty="0" smtClean="0">
                <a:solidFill>
                  <a:prstClr val="black"/>
                </a:solidFill>
              </a:rPr>
              <a:t>советует </a:t>
            </a:r>
            <a:r>
              <a:rPr lang="ru-RU" dirty="0">
                <a:solidFill>
                  <a:prstClr val="black"/>
                </a:solidFill>
              </a:rPr>
              <a:t>взять </a:t>
            </a:r>
            <a:r>
              <a:rPr lang="ru-RU" dirty="0" smtClean="0">
                <a:solidFill>
                  <a:prstClr val="black"/>
                </a:solidFill>
              </a:rPr>
              <a:t>например</a:t>
            </a:r>
            <a:r>
              <a:rPr lang="ru-RU" dirty="0">
                <a:solidFill>
                  <a:prstClr val="black"/>
                </a:solidFill>
              </a:rPr>
              <a:t>, шнурок от капюшона или ботинка, </a:t>
            </a:r>
            <a:r>
              <a:rPr lang="ru-RU" b="1" dirty="0">
                <a:solidFill>
                  <a:prstClr val="black"/>
                </a:solidFill>
              </a:rPr>
              <a:t>туго им перемотать по линии первого сустава большой палец (у основания ногтя), </a:t>
            </a:r>
            <a:r>
              <a:rPr lang="ru-RU" dirty="0">
                <a:solidFill>
                  <a:prstClr val="black"/>
                </a:solidFill>
              </a:rPr>
              <a:t>чтоб верхняя часть пальца посинела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Подержать так 2 минуты и резко отпустить </a:t>
            </a:r>
            <a:r>
              <a:rPr lang="ru-RU" dirty="0" smtClean="0">
                <a:solidFill>
                  <a:prstClr val="black"/>
                </a:solidFill>
              </a:rPr>
              <a:t>резинку.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Давление </a:t>
            </a:r>
            <a:r>
              <a:rPr lang="ru-RU" dirty="0">
                <a:solidFill>
                  <a:prstClr val="black"/>
                </a:solidFill>
              </a:rPr>
              <a:t>может упасть на 10, 20 и 25 единиц.</a:t>
            </a:r>
          </a:p>
          <a:p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6146" name="Picture 2" descr="F:\Новая папка (2)\37e883b01a335e1b827f22ce076b4d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69" y="2033876"/>
            <a:ext cx="35718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Новая папка (2)\imagick_4b47e7587de1fd160dadf2a57063aa0162d68fc4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t="9177" r="60748" b="65009"/>
          <a:stretch/>
        </p:blipFill>
        <p:spPr bwMode="auto">
          <a:xfrm>
            <a:off x="7164288" y="376596"/>
            <a:ext cx="1448972" cy="163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 rot="20307167">
            <a:off x="4917984" y="4406094"/>
            <a:ext cx="978408" cy="459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350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92080" y="454020"/>
            <a:ext cx="3347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Устраняем  зубную боль. 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Болезненную точку соответствия </a:t>
            </a:r>
            <a:r>
              <a:rPr lang="ru-RU" sz="2400" dirty="0">
                <a:solidFill>
                  <a:prstClr val="black"/>
                </a:solidFill>
              </a:rPr>
              <a:t>больному зубу </a:t>
            </a:r>
            <a:r>
              <a:rPr lang="ru-RU" sz="2400" dirty="0" smtClean="0">
                <a:solidFill>
                  <a:prstClr val="black"/>
                </a:solidFill>
              </a:rPr>
              <a:t>(вокруг </a:t>
            </a:r>
            <a:r>
              <a:rPr lang="ru-RU" sz="2400" dirty="0">
                <a:solidFill>
                  <a:prstClr val="black"/>
                </a:solidFill>
              </a:rPr>
              <a:t>ногтя большого </a:t>
            </a:r>
            <a:r>
              <a:rPr lang="ru-RU" sz="2400" dirty="0" smtClean="0">
                <a:solidFill>
                  <a:prstClr val="black"/>
                </a:solidFill>
              </a:rPr>
              <a:t>пальца) нужно  массировать !  </a:t>
            </a:r>
          </a:p>
        </p:txBody>
      </p:sp>
      <p:pic>
        <p:nvPicPr>
          <p:cNvPr id="6" name="Picture 3" descr="C:\Users\3\Desktop\Новая папка\images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89" y="832277"/>
            <a:ext cx="4397145" cy="229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80592"/>
            <a:ext cx="61261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Как найти точку?</a:t>
            </a:r>
          </a:p>
          <a:p>
            <a:r>
              <a:rPr lang="ru-RU" sz="2400" b="1" u="sng" dirty="0" smtClean="0">
                <a:solidFill>
                  <a:prstClr val="black"/>
                </a:solidFill>
              </a:rPr>
              <a:t>Опустите</a:t>
            </a:r>
            <a:r>
              <a:rPr lang="ru-RU" sz="2400" u="sng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большой палец руки фалангой вниз и представьте, что ноготь – это открытый рот. </a:t>
            </a:r>
            <a:endParaRPr lang="ru-RU" sz="2400" dirty="0" smtClean="0">
              <a:solidFill>
                <a:prstClr val="black"/>
              </a:solidFill>
            </a:endParaRP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>
                <a:solidFill>
                  <a:prstClr val="black"/>
                </a:solidFill>
              </a:rPr>
              <a:t>Если вас беспокоит боль в верхней челюсти – ищите наиболее болезненную точку в верхнем крае ногтя, если болит один из нижних зубов - в нижнем. </a:t>
            </a:r>
            <a:endParaRPr lang="uk-UA" sz="2400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3\Desktop\Новая папка\5abd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0" b="22088"/>
          <a:stretch/>
        </p:blipFill>
        <p:spPr bwMode="auto">
          <a:xfrm>
            <a:off x="179512" y="454020"/>
            <a:ext cx="2280058" cy="269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09" y="4365104"/>
            <a:ext cx="1786429" cy="206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468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2253" y="548680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</a:rPr>
              <a:t> У СРСР </a:t>
            </a:r>
            <a:r>
              <a:rPr lang="uk-UA" sz="2400" dirty="0" smtClean="0">
                <a:solidFill>
                  <a:prstClr val="black"/>
                </a:solidFill>
              </a:rPr>
              <a:t>клінічне </a:t>
            </a:r>
            <a:r>
              <a:rPr lang="uk-UA" sz="2400" dirty="0">
                <a:solidFill>
                  <a:prstClr val="black"/>
                </a:solidFill>
              </a:rPr>
              <a:t>застосування </a:t>
            </a:r>
            <a:r>
              <a:rPr lang="uk-UA" sz="2400" dirty="0" smtClean="0">
                <a:solidFill>
                  <a:prstClr val="black"/>
                </a:solidFill>
              </a:rPr>
              <a:t>акупресури почалося з </a:t>
            </a:r>
            <a:r>
              <a:rPr lang="uk-UA" sz="2400" dirty="0">
                <a:solidFill>
                  <a:prstClr val="black"/>
                </a:solidFill>
              </a:rPr>
              <a:t>1956 </a:t>
            </a:r>
            <a:r>
              <a:rPr lang="uk-UA" sz="2400" dirty="0" smtClean="0">
                <a:solidFill>
                  <a:prstClr val="black"/>
                </a:solidFill>
              </a:rPr>
              <a:t>року</a:t>
            </a:r>
            <a:endParaRPr lang="uk-UA" sz="2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108" y="2132856"/>
            <a:ext cx="42490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prstClr val="black"/>
                </a:solidFill>
              </a:rPr>
              <a:t> </a:t>
            </a:r>
            <a:endParaRPr lang="uk-UA" sz="2400" dirty="0" smtClean="0">
              <a:solidFill>
                <a:prstClr val="black"/>
              </a:solidFill>
            </a:endParaRPr>
          </a:p>
          <a:p>
            <a:r>
              <a:rPr lang="uk-UA" sz="2000" b="1" dirty="0" smtClean="0">
                <a:solidFill>
                  <a:prstClr val="black"/>
                </a:solidFill>
              </a:rPr>
              <a:t>У </a:t>
            </a:r>
            <a:r>
              <a:rPr lang="uk-UA" sz="2000" b="1" dirty="0">
                <a:solidFill>
                  <a:prstClr val="black"/>
                </a:solidFill>
              </a:rPr>
              <a:t>Москві з 1960 року почалась підготовка лікарів з голкотерапії у Центральному Інституті удосконалення лікарів.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6305" y="4437112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В 1976 </a:t>
            </a:r>
            <a:r>
              <a:rPr lang="ru-RU" sz="2000" b="1" dirty="0" err="1">
                <a:solidFill>
                  <a:prstClr val="black"/>
                </a:solidFill>
              </a:rPr>
              <a:t>році</a:t>
            </a:r>
            <a:r>
              <a:rPr lang="ru-RU" sz="2000" b="1" dirty="0">
                <a:solidFill>
                  <a:prstClr val="black"/>
                </a:solidFill>
              </a:rPr>
              <a:t> у </a:t>
            </a:r>
            <a:r>
              <a:rPr lang="ru-RU" sz="2000" b="1" dirty="0" err="1">
                <a:solidFill>
                  <a:prstClr val="black"/>
                </a:solidFill>
              </a:rPr>
              <a:t>Москві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було</a:t>
            </a:r>
            <a:r>
              <a:rPr lang="ru-RU" sz="2000" b="1" dirty="0">
                <a:solidFill>
                  <a:prstClr val="black"/>
                </a:solidFill>
              </a:rPr>
              <a:t> створено </a:t>
            </a:r>
            <a:r>
              <a:rPr lang="ru-RU" sz="2000" b="1" dirty="0" err="1">
                <a:solidFill>
                  <a:prstClr val="black"/>
                </a:solidFill>
              </a:rPr>
              <a:t>центральний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 smtClean="0">
                <a:solidFill>
                  <a:prstClr val="black"/>
                </a:solidFill>
              </a:rPr>
              <a:t>науководослідницький</a:t>
            </a:r>
            <a:r>
              <a:rPr lang="ru-RU" sz="2000" b="1" dirty="0" smtClean="0">
                <a:solidFill>
                  <a:prstClr val="black"/>
                </a:solidFill>
              </a:rPr>
              <a:t>  </a:t>
            </a:r>
            <a:r>
              <a:rPr lang="ru-RU" sz="2000" b="1" dirty="0" err="1" smtClean="0">
                <a:solidFill>
                  <a:prstClr val="black"/>
                </a:solidFill>
              </a:rPr>
              <a:t>інститут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рефлексотерапії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endParaRPr lang="uk-UA" sz="2000" b="1" dirty="0">
              <a:solidFill>
                <a:prstClr val="black"/>
              </a:solidFill>
            </a:endParaRPr>
          </a:p>
        </p:txBody>
      </p:sp>
      <p:pic>
        <p:nvPicPr>
          <p:cNvPr id="10" name="Picture 4" descr="C:\Users\3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08" y="1306579"/>
            <a:ext cx="3320427" cy="25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19029" y="3964955"/>
            <a:ext cx="45207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П</a:t>
            </a:r>
            <a:r>
              <a:rPr lang="uk-UA" sz="2400" b="1" dirty="0" smtClean="0"/>
              <a:t>ерша </a:t>
            </a:r>
            <a:r>
              <a:rPr lang="uk-UA" sz="2400" b="1" dirty="0"/>
              <a:t>інструкція, яка регламентувала застосування голковколювання і припалювання у медичній </a:t>
            </a:r>
            <a:r>
              <a:rPr lang="uk-UA" sz="2400" b="1" dirty="0" smtClean="0"/>
              <a:t>практиці у</a:t>
            </a:r>
            <a:r>
              <a:rPr lang="ru-RU" sz="2400" b="1" dirty="0" smtClean="0"/>
              <a:t> </a:t>
            </a:r>
            <a:r>
              <a:rPr lang="ru-RU" sz="2400" b="1" dirty="0"/>
              <a:t>1959 </a:t>
            </a:r>
            <a:r>
              <a:rPr lang="ru-RU" sz="2400" b="1" dirty="0" err="1"/>
              <a:t>році</a:t>
            </a:r>
            <a:r>
              <a:rPr lang="ru-RU" sz="2400" b="1" dirty="0"/>
              <a:t> </a:t>
            </a:r>
            <a:r>
              <a:rPr lang="ru-RU" sz="2400" b="1" dirty="0" err="1"/>
              <a:t>була</a:t>
            </a:r>
            <a:r>
              <a:rPr lang="ru-RU" sz="2400" b="1" dirty="0"/>
              <a:t> </a:t>
            </a:r>
            <a:r>
              <a:rPr lang="ru-RU" sz="2400" b="1" dirty="0" err="1"/>
              <a:t>затверджена</a:t>
            </a:r>
            <a:r>
              <a:rPr lang="ru-RU" sz="2400" b="1" dirty="0"/>
              <a:t> МЗ СРСР </a:t>
            </a:r>
            <a:endParaRPr lang="uk-UA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81726" y="302033"/>
            <a:ext cx="495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/>
              <a:t>Чи признана </a:t>
            </a:r>
            <a:r>
              <a:rPr lang="uk-UA" sz="2400" b="1" dirty="0" err="1" smtClean="0"/>
              <a:t>рефлексотерапія</a:t>
            </a:r>
            <a:r>
              <a:rPr lang="uk-UA" sz="2400" b="1" dirty="0" smtClean="0"/>
              <a:t> офіційною медициною ?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531192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0264" y="1484784"/>
            <a:ext cx="7272809" cy="113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err="1" smtClean="0">
                <a:solidFill>
                  <a:prstClr val="black"/>
                </a:solidFill>
                <a:ea typeface="Calibri"/>
                <a:cs typeface="Times New Roman"/>
              </a:rPr>
              <a:t>Офіційно</a:t>
            </a:r>
            <a:r>
              <a:rPr lang="ru-RU" sz="2000" dirty="0" smtClean="0">
                <a:solidFill>
                  <a:prstClr val="black"/>
                </a:solidFill>
                <a:ea typeface="Calibri"/>
                <a:cs typeface="Times New Roman"/>
              </a:rPr>
              <a:t> 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почався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з Наказу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Міністерства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Охорони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Здоров’я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СРСР </a:t>
            </a:r>
            <a:r>
              <a:rPr lang="ru-RU" sz="2000" dirty="0" smtClean="0">
                <a:solidFill>
                  <a:prstClr val="black"/>
                </a:solidFill>
                <a:ea typeface="Calibri"/>
                <a:cs typeface="Times New Roman"/>
              </a:rPr>
              <a:t>в 1976 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р. про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відкриття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ea typeface="Calibri"/>
                <a:cs typeface="Times New Roman"/>
              </a:rPr>
              <a:t>навчального</a:t>
            </a:r>
            <a:r>
              <a:rPr lang="ru-RU" sz="2000" dirty="0" smtClean="0">
                <a:solidFill>
                  <a:prstClr val="black"/>
                </a:solidFill>
                <a:ea typeface="Calibri"/>
                <a:cs typeface="Times New Roman"/>
              </a:rPr>
              <a:t> курсу при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кафедрі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неврології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№ 1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Київського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інституту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ea typeface="Calibri"/>
                <a:cs typeface="Times New Roman"/>
              </a:rPr>
              <a:t>удосконалення</a:t>
            </a:r>
            <a:r>
              <a:rPr lang="ru-RU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ea typeface="Calibri"/>
                <a:cs typeface="Times New Roman"/>
              </a:rPr>
              <a:t>лікарів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7904" y="506638"/>
            <a:ext cx="6878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В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Україні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розвитку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рефлексотерапії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/>
              </a:rPr>
              <a:t>понад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40 </a:t>
            </a:r>
            <a:r>
              <a:rPr lang="ru-RU" sz="2400" dirty="0" err="1" smtClean="0">
                <a:solidFill>
                  <a:prstClr val="black"/>
                </a:solidFill>
                <a:ea typeface="Calibri"/>
                <a:cs typeface="Times New Roman"/>
              </a:rPr>
              <a:t>років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endParaRPr lang="uk-UA" sz="2400" dirty="0"/>
          </a:p>
        </p:txBody>
      </p:sp>
      <p:pic>
        <p:nvPicPr>
          <p:cNvPr id="6" name="Picture 2" descr="C:\Users\Папа и мама\Downloads\завантаженн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1054"/>
            <a:ext cx="2038065" cy="306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52620" y="2996952"/>
            <a:ext cx="48289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</a:rPr>
              <a:t>Поряд з </a:t>
            </a:r>
            <a:r>
              <a:rPr lang="uk-UA" sz="2400" dirty="0" smtClean="0">
                <a:solidFill>
                  <a:prstClr val="black"/>
                </a:solidFill>
              </a:rPr>
              <a:t>НМАПО </a:t>
            </a:r>
            <a:r>
              <a:rPr lang="uk-UA" sz="2400" dirty="0">
                <a:solidFill>
                  <a:prstClr val="black"/>
                </a:solidFill>
              </a:rPr>
              <a:t>ім. П.Л.</a:t>
            </a:r>
            <a:r>
              <a:rPr lang="uk-UA" sz="2400" dirty="0" err="1">
                <a:solidFill>
                  <a:prstClr val="black"/>
                </a:solidFill>
              </a:rPr>
              <a:t>Шупика</a:t>
            </a:r>
            <a:r>
              <a:rPr lang="uk-UA" sz="2400" dirty="0">
                <a:solidFill>
                  <a:prstClr val="black"/>
                </a:solidFill>
              </a:rPr>
              <a:t> </a:t>
            </a:r>
            <a:r>
              <a:rPr lang="uk-UA" sz="2400" dirty="0" err="1">
                <a:solidFill>
                  <a:prstClr val="black"/>
                </a:solidFill>
              </a:rPr>
              <a:t>рефлексотерапія</a:t>
            </a:r>
            <a:r>
              <a:rPr lang="uk-UA" sz="2400" dirty="0">
                <a:solidFill>
                  <a:prstClr val="black"/>
                </a:solidFill>
              </a:rPr>
              <a:t> викладається в Харківській академії післядипломної освіти (ХМАПО), Львівському державному мед. університеті ім. Д.Галицького, Донецькому державному медичному університеті ім. М.Горького.</a:t>
            </a:r>
          </a:p>
        </p:txBody>
      </p:sp>
    </p:spTree>
    <p:extLst>
      <p:ext uri="{BB962C8B-B14F-4D97-AF65-F5344CB8AC3E}">
        <p14:creationId xmlns:p14="http://schemas.microsoft.com/office/powerpoint/2010/main" val="14794173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4007</Words>
  <Application>Microsoft Office PowerPoint</Application>
  <PresentationFormat>Экран (4:3)</PresentationFormat>
  <Paragraphs>367</Paragraphs>
  <Slides>78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Тема Office</vt:lpstr>
      <vt:lpstr>Рефлексотерапія.  Су Джок - терапія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 ЦЕ ПРАЦЮЄ 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</dc:creator>
  <cp:lastModifiedBy>3</cp:lastModifiedBy>
  <cp:revision>249</cp:revision>
  <dcterms:created xsi:type="dcterms:W3CDTF">2020-01-28T10:04:58Z</dcterms:created>
  <dcterms:modified xsi:type="dcterms:W3CDTF">2020-02-04T12:06:52Z</dcterms:modified>
</cp:coreProperties>
</file>